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58" r:id="rId4"/>
    <p:sldId id="261" r:id="rId5"/>
    <p:sldId id="259" r:id="rId6"/>
    <p:sldId id="264" r:id="rId7"/>
    <p:sldId id="260" r:id="rId8"/>
    <p:sldId id="262" r:id="rId9"/>
    <p:sldId id="275" r:id="rId10"/>
    <p:sldId id="263" r:id="rId11"/>
    <p:sldId id="284" r:id="rId12"/>
    <p:sldId id="285" r:id="rId13"/>
    <p:sldId id="302" r:id="rId14"/>
    <p:sldId id="303" r:id="rId15"/>
    <p:sldId id="304" r:id="rId16"/>
    <p:sldId id="305" r:id="rId17"/>
    <p:sldId id="306" r:id="rId18"/>
    <p:sldId id="299" r:id="rId19"/>
    <p:sldId id="300" r:id="rId20"/>
    <p:sldId id="301" r:id="rId21"/>
    <p:sldId id="283" r:id="rId22"/>
    <p:sldId id="281" r:id="rId23"/>
    <p:sldId id="282" r:id="rId24"/>
    <p:sldId id="267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296" r:id="rId35"/>
    <p:sldId id="297" r:id="rId36"/>
    <p:sldId id="298" r:id="rId37"/>
    <p:sldId id="289" r:id="rId38"/>
    <p:sldId id="290" r:id="rId39"/>
    <p:sldId id="291" r:id="rId40"/>
    <p:sldId id="292" r:id="rId41"/>
    <p:sldId id="293" r:id="rId42"/>
    <p:sldId id="294" r:id="rId43"/>
    <p:sldId id="307" r:id="rId44"/>
    <p:sldId id="308" r:id="rId45"/>
    <p:sldId id="309" r:id="rId46"/>
    <p:sldId id="310" r:id="rId47"/>
    <p:sldId id="269" r:id="rId4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CC33"/>
    <a:srgbClr val="FF6600"/>
    <a:srgbClr val="6EA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074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ms\Documents\Oceny\Ocena_2015\Wykres_przekr-temp_2015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ms\Documents\Oceny\Ocena_2015\Wykres_przekr-temp_2015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ms\Documents\Renata\Prezentacja_2016\Wykres_prezentacja.xls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l-PL"/>
              <a:t>Lublin  ul. Obywatelska 13 </a:t>
            </a:r>
          </a:p>
        </c:rich>
      </c:tx>
      <c:layout>
        <c:manualLayout>
          <c:xMode val="edge"/>
          <c:yMode val="edge"/>
          <c:x val="0.27770774107781981"/>
          <c:y val="4.28844082350977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9351331083614548E-2"/>
          <c:y val="0.17648001242851177"/>
          <c:w val="0.90156796518448767"/>
          <c:h val="0.6043560450897395"/>
        </c:manualLayout>
      </c:layout>
      <c:areaChart>
        <c:grouping val="stacked"/>
        <c:varyColors val="0"/>
        <c:ser>
          <c:idx val="1"/>
          <c:order val="0"/>
          <c:tx>
            <c:strRef>
              <c:f>Przekroczenia!$B$4</c:f>
              <c:strCache>
                <c:ptCount val="1"/>
                <c:pt idx="0">
                  <c:v>średnia miesięczna temperatura</c:v>
                </c:pt>
              </c:strCache>
            </c:strRef>
          </c:tx>
          <c:spPr>
            <a:solidFill>
              <a:srgbClr val="FFFF99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Przekroczenia!$A$5:$A$16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Przekroczenia!$B$5:$B$16</c:f>
              <c:numCache>
                <c:formatCode>0.0</c:formatCode>
                <c:ptCount val="12"/>
                <c:pt idx="0">
                  <c:v>0.1</c:v>
                </c:pt>
                <c:pt idx="1">
                  <c:v>0</c:v>
                </c:pt>
                <c:pt idx="2">
                  <c:v>4.5</c:v>
                </c:pt>
                <c:pt idx="3">
                  <c:v>8.1999999999999993</c:v>
                </c:pt>
                <c:pt idx="4">
                  <c:v>12.9</c:v>
                </c:pt>
                <c:pt idx="5">
                  <c:v>17.8</c:v>
                </c:pt>
                <c:pt idx="6">
                  <c:v>20.3</c:v>
                </c:pt>
                <c:pt idx="7">
                  <c:v>22.4</c:v>
                </c:pt>
                <c:pt idx="8">
                  <c:v>14.6</c:v>
                </c:pt>
                <c:pt idx="9">
                  <c:v>6.2</c:v>
                </c:pt>
                <c:pt idx="10">
                  <c:v>4.2</c:v>
                </c:pt>
                <c:pt idx="11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02080"/>
        <c:axId val="3503616"/>
      </c:areaChart>
      <c:barChart>
        <c:barDir val="col"/>
        <c:grouping val="clustered"/>
        <c:varyColors val="0"/>
        <c:ser>
          <c:idx val="0"/>
          <c:order val="1"/>
          <c:tx>
            <c:strRef>
              <c:f>Przekroczenia!$C$4</c:f>
              <c:strCache>
                <c:ptCount val="1"/>
                <c:pt idx="0">
                  <c:v>liczba przekroczeń w miesiącu</c:v>
                </c:pt>
              </c:strCache>
            </c:strRef>
          </c:tx>
          <c:spPr>
            <a:solidFill>
              <a:srgbClr val="C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1029178157728063E-3"/>
                  <c:y val="3.28620857189657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607653262346882E-3"/>
                  <c:y val="9.72324390877477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184270993288359E-3"/>
                  <c:y val="1.45793766687727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878844056037218E-3"/>
                  <c:y val="1.36758207070717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8485354860642446E-3"/>
                  <c:y val="8.2551256490589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3063829965262097E-3"/>
                  <c:y val="1.80801754862192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926903416805249E-3"/>
                  <c:y val="1.29980591240008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3.9337369458653012E-3"/>
                  <c:y val="9.158681610759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Przekroczenia!$A$5:$A$16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Przekroczenia!$C$5:$C$16</c:f>
              <c:numCache>
                <c:formatCode>General</c:formatCode>
                <c:ptCount val="12"/>
                <c:pt idx="0">
                  <c:v>1</c:v>
                </c:pt>
                <c:pt idx="1">
                  <c:v>18</c:v>
                </c:pt>
                <c:pt idx="2">
                  <c:v>14</c:v>
                </c:pt>
                <c:pt idx="3">
                  <c:v>3</c:v>
                </c:pt>
                <c:pt idx="7">
                  <c:v>4</c:v>
                </c:pt>
                <c:pt idx="8">
                  <c:v>2</c:v>
                </c:pt>
                <c:pt idx="9">
                  <c:v>10</c:v>
                </c:pt>
                <c:pt idx="10">
                  <c:v>9</c:v>
                </c:pt>
                <c:pt idx="1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axId val="3505152"/>
        <c:axId val="3511424"/>
      </c:barChart>
      <c:catAx>
        <c:axId val="350208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6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pl-PL"/>
          </a:p>
        </c:txPr>
        <c:crossAx val="35036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503616"/>
        <c:scaling>
          <c:orientation val="minMax"/>
          <c:max val="25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02080"/>
        <c:crosses val="autoZero"/>
        <c:crossBetween val="between"/>
        <c:majorUnit val="5"/>
      </c:valAx>
      <c:catAx>
        <c:axId val="350515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l-PL" sz="8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[</a:t>
                </a:r>
                <a:r>
                  <a:rPr lang="pl-PL" sz="800" b="0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o</a:t>
                </a:r>
                <a:r>
                  <a:rPr lang="pl-PL" sz="8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C]</a:t>
                </a:r>
              </a:p>
            </c:rich>
          </c:tx>
          <c:layout>
            <c:manualLayout>
              <c:xMode val="edge"/>
              <c:yMode val="edge"/>
              <c:x val="2.0134301394143916E-2"/>
              <c:y val="1.9763020951860787E-2"/>
            </c:manualLayout>
          </c:layout>
          <c:overlay val="0"/>
          <c:spPr>
            <a:noFill/>
            <a:ln w="25400">
              <a:noFill/>
            </a:ln>
          </c:spPr>
        </c:title>
        <c:majorTickMark val="out"/>
        <c:minorTickMark val="none"/>
        <c:tickLblPos val="nextTo"/>
        <c:crossAx val="3511424"/>
        <c:crosses val="autoZero"/>
        <c:auto val="0"/>
        <c:lblAlgn val="ctr"/>
        <c:lblOffset val="100"/>
        <c:noMultiLvlLbl val="0"/>
      </c:catAx>
      <c:valAx>
        <c:axId val="3511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05152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1409428366908682"/>
          <c:y val="0.89328235704640968"/>
          <c:w val="0.81986869823090291"/>
          <c:h val="6.719402849210320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l-PL"/>
              <a:t>Biała Podlaska ul. Orzechowa</a:t>
            </a:r>
          </a:p>
        </c:rich>
      </c:tx>
      <c:layout>
        <c:manualLayout>
          <c:xMode val="edge"/>
          <c:yMode val="edge"/>
          <c:x val="0.23830732646669817"/>
          <c:y val="1.968534634925020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4632516703786187E-2"/>
          <c:y val="0.12598425196850394"/>
          <c:w val="0.88864142538975499"/>
          <c:h val="0.64265291399978519"/>
        </c:manualLayout>
      </c:layout>
      <c:areaChart>
        <c:grouping val="stacked"/>
        <c:varyColors val="0"/>
        <c:ser>
          <c:idx val="1"/>
          <c:order val="0"/>
          <c:tx>
            <c:strRef>
              <c:f>Przekroczenia!$B$43</c:f>
              <c:strCache>
                <c:ptCount val="1"/>
                <c:pt idx="0">
                  <c:v>średnia miesięczna temperatura</c:v>
                </c:pt>
              </c:strCache>
            </c:strRef>
          </c:tx>
          <c:spPr>
            <a:solidFill>
              <a:srgbClr val="FFFF99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Przekroczenia!$A$44:$A$55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Przekroczenia!$B$44:$B$55</c:f>
              <c:numCache>
                <c:formatCode>0.0</c:formatCode>
                <c:ptCount val="12"/>
                <c:pt idx="0">
                  <c:v>1.3516129032258064</c:v>
                </c:pt>
                <c:pt idx="1">
                  <c:v>1.5392857142857141</c:v>
                </c:pt>
                <c:pt idx="2">
                  <c:v>6.6612903225806441</c:v>
                </c:pt>
                <c:pt idx="3">
                  <c:v>11.530000000000001</c:v>
                </c:pt>
                <c:pt idx="4">
                  <c:v>17.809999999999999</c:v>
                </c:pt>
                <c:pt idx="5">
                  <c:v>23.49</c:v>
                </c:pt>
                <c:pt idx="6">
                  <c:v>26.125806451612906</c:v>
                </c:pt>
                <c:pt idx="7">
                  <c:v>29.483870967741936</c:v>
                </c:pt>
                <c:pt idx="8">
                  <c:v>20.160000000000004</c:v>
                </c:pt>
                <c:pt idx="9">
                  <c:v>9.6000000000000014</c:v>
                </c:pt>
                <c:pt idx="10">
                  <c:v>6.9266666666666667</c:v>
                </c:pt>
                <c:pt idx="11">
                  <c:v>5.2677419354838699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6016"/>
        <c:axId val="3527808"/>
      </c:areaChart>
      <c:barChart>
        <c:barDir val="col"/>
        <c:grouping val="clustered"/>
        <c:varyColors val="0"/>
        <c:ser>
          <c:idx val="0"/>
          <c:order val="1"/>
          <c:tx>
            <c:strRef>
              <c:f>Przekroczenia!$C$43</c:f>
              <c:strCache>
                <c:ptCount val="1"/>
                <c:pt idx="0">
                  <c:v>liczba przekroczeń w miesiącu</c:v>
                </c:pt>
              </c:strCache>
            </c:strRef>
          </c:tx>
          <c:spPr>
            <a:solidFill>
              <a:srgbClr val="C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9882678919032754E-3"/>
                  <c:y val="9.46039225411780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584711432229057E-3"/>
                  <c:y val="8.11044288755248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017367261163562E-3"/>
                  <c:y val="3.04875276417215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6584711432228459E-3"/>
                  <c:y val="2.82348564697130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6.2547860804704073E-3"/>
                  <c:y val="1.2497571661809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3.5450023090098036E-3"/>
                  <c:y val="1.33974001281335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Przekroczenia!$A$44:$A$55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Przekroczenia!$C$44:$C$55</c:f>
              <c:numCache>
                <c:formatCode>General</c:formatCode>
                <c:ptCount val="12"/>
                <c:pt idx="0">
                  <c:v>3</c:v>
                </c:pt>
                <c:pt idx="1">
                  <c:v>17</c:v>
                </c:pt>
                <c:pt idx="2">
                  <c:v>14</c:v>
                </c:pt>
                <c:pt idx="3">
                  <c:v>3</c:v>
                </c:pt>
                <c:pt idx="8">
                  <c:v>1</c:v>
                </c:pt>
                <c:pt idx="9">
                  <c:v>7</c:v>
                </c:pt>
                <c:pt idx="10">
                  <c:v>9</c:v>
                </c:pt>
                <c:pt idx="1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axId val="3529728"/>
        <c:axId val="3531520"/>
      </c:barChart>
      <c:catAx>
        <c:axId val="352601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pl-PL"/>
          </a:p>
        </c:txPr>
        <c:crossAx val="35278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527808"/>
        <c:scaling>
          <c:orientation val="minMax"/>
          <c:min val="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l-PL" sz="8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[</a:t>
                </a:r>
                <a:r>
                  <a:rPr lang="pl-PL" sz="800" b="0" i="0" u="none" strike="noStrike" baseline="30000">
                    <a:solidFill>
                      <a:srgbClr val="000000"/>
                    </a:solidFill>
                    <a:latin typeface="Arial"/>
                    <a:cs typeface="Arial"/>
                  </a:rPr>
                  <a:t>o</a:t>
                </a:r>
                <a:r>
                  <a:rPr lang="pl-PL" sz="8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C]</a:t>
                </a:r>
              </a:p>
            </c:rich>
          </c:tx>
          <c:layout>
            <c:manualLayout>
              <c:xMode val="edge"/>
              <c:yMode val="edge"/>
              <c:x val="1.1135735970340522E-2"/>
              <c:y val="1.9685346349250201E-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26016"/>
        <c:crosses val="autoZero"/>
        <c:crossBetween val="between"/>
      </c:valAx>
      <c:catAx>
        <c:axId val="3529728"/>
        <c:scaling>
          <c:orientation val="minMax"/>
        </c:scaling>
        <c:delete val="1"/>
        <c:axPos val="b"/>
        <c:majorTickMark val="out"/>
        <c:minorTickMark val="none"/>
        <c:tickLblPos val="nextTo"/>
        <c:crossAx val="3531520"/>
        <c:crosses val="autoZero"/>
        <c:auto val="0"/>
        <c:lblAlgn val="ctr"/>
        <c:lblOffset val="100"/>
        <c:noMultiLvlLbl val="0"/>
      </c:catAx>
      <c:valAx>
        <c:axId val="3531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29728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8.2946211358044988E-2"/>
          <c:y val="0.8781832972632807"/>
          <c:w val="0.87322382352336503"/>
          <c:h val="0.1021319703458120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485151163095143E-2"/>
          <c:y val="0.1848029088107106"/>
          <c:w val="0.87965503734092187"/>
          <c:h val="0.6770627754099545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Arkusz1!$C$6:$C$10</c:f>
              <c:strCache>
                <c:ptCount val="5"/>
                <c:pt idx="0">
                  <c:v>LbLubObywate</c:v>
                </c:pt>
                <c:pt idx="1">
                  <c:v>LbLubSliwins</c:v>
                </c:pt>
                <c:pt idx="2">
                  <c:v>LbBiaPodOrze</c:v>
                </c:pt>
                <c:pt idx="3">
                  <c:v>LbChelJagiel</c:v>
                </c:pt>
                <c:pt idx="4">
                  <c:v>LbZamoHrubie</c:v>
                </c:pt>
              </c:strCache>
            </c:strRef>
          </c:cat>
          <c:val>
            <c:numRef>
              <c:f>Arkusz1!$D$6:$D$10</c:f>
              <c:numCache>
                <c:formatCode>General</c:formatCode>
                <c:ptCount val="5"/>
                <c:pt idx="0">
                  <c:v>28.15</c:v>
                </c:pt>
                <c:pt idx="1">
                  <c:v>21.29</c:v>
                </c:pt>
                <c:pt idx="2">
                  <c:v>26.35</c:v>
                </c:pt>
                <c:pt idx="3">
                  <c:v>27.2</c:v>
                </c:pt>
                <c:pt idx="4">
                  <c:v>23.96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000960"/>
        <c:axId val="47031424"/>
      </c:barChart>
      <c:catAx>
        <c:axId val="47000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pl-PL"/>
          </a:p>
        </c:txPr>
        <c:crossAx val="47031424"/>
        <c:crosses val="autoZero"/>
        <c:auto val="1"/>
        <c:lblAlgn val="ctr"/>
        <c:lblOffset val="100"/>
        <c:noMultiLvlLbl val="0"/>
      </c:catAx>
      <c:valAx>
        <c:axId val="4703142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pl-PL" b="0"/>
                  <a:t>µg/m3</a:t>
                </a:r>
              </a:p>
            </c:rich>
          </c:tx>
          <c:layout>
            <c:manualLayout>
              <c:xMode val="edge"/>
              <c:yMode val="edge"/>
              <c:x val="1.9559897179627108E-2"/>
              <c:y val="4.195814972669700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700096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8290996794933806E-2"/>
          <c:y val="0.17994637767053312"/>
          <c:w val="0.89567296716903011"/>
          <c:h val="0.667066294132588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Arkusz1!$C$16:$C$20</c:f>
              <c:strCache>
                <c:ptCount val="5"/>
                <c:pt idx="0">
                  <c:v>LbLubSliwins</c:v>
                </c:pt>
                <c:pt idx="1">
                  <c:v>LbBiaPodOrze</c:v>
                </c:pt>
                <c:pt idx="2">
                  <c:v>LbChelJagiel</c:v>
                </c:pt>
                <c:pt idx="3">
                  <c:v>LbKrasKoszar</c:v>
                </c:pt>
                <c:pt idx="4">
                  <c:v>LbZamoHrubie</c:v>
                </c:pt>
              </c:strCache>
            </c:strRef>
          </c:cat>
          <c:val>
            <c:numRef>
              <c:f>Arkusz1!$D$16:$D$20</c:f>
              <c:numCache>
                <c:formatCode>General</c:formatCode>
                <c:ptCount val="5"/>
                <c:pt idx="0">
                  <c:v>2.78</c:v>
                </c:pt>
                <c:pt idx="1">
                  <c:v>5.36</c:v>
                </c:pt>
                <c:pt idx="2">
                  <c:v>4.24</c:v>
                </c:pt>
                <c:pt idx="3">
                  <c:v>3.72</c:v>
                </c:pt>
                <c:pt idx="4">
                  <c:v>3.33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915072"/>
        <c:axId val="56916608"/>
      </c:barChart>
      <c:catAx>
        <c:axId val="56915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pl-PL"/>
          </a:p>
        </c:txPr>
        <c:crossAx val="56916608"/>
        <c:crosses val="autoZero"/>
        <c:auto val="1"/>
        <c:lblAlgn val="ctr"/>
        <c:lblOffset val="100"/>
        <c:noMultiLvlLbl val="0"/>
      </c:catAx>
      <c:valAx>
        <c:axId val="5691660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pl-PL" b="0"/>
                  <a:t>ng/m3</a:t>
                </a:r>
              </a:p>
            </c:rich>
          </c:tx>
          <c:layout>
            <c:manualLayout>
              <c:xMode val="edge"/>
              <c:yMode val="edge"/>
              <c:x val="3.2921810699588477E-3"/>
              <c:y val="1.812096068636581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69150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7231580229686476E-2"/>
          <c:y val="0.15523218911436457"/>
          <c:w val="0.8718260850305104"/>
          <c:h val="0.649553292747129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2.5784981079534162E-17"/>
                  <c:y val="-5.544006754084449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Arkusz1!$G$4:$G$6</c:f>
              <c:strCache>
                <c:ptCount val="3"/>
                <c:pt idx="0">
                  <c:v>Miasta powyżej 50 tys. mieszkańców</c:v>
                </c:pt>
                <c:pt idx="1">
                  <c:v>Pozostałe miasta</c:v>
                </c:pt>
                <c:pt idx="2">
                  <c:v>Tereny wiejskie</c:v>
                </c:pt>
              </c:strCache>
            </c:strRef>
          </c:cat>
          <c:val>
            <c:numRef>
              <c:f>Arkusz1!$H$4:$H$6</c:f>
              <c:numCache>
                <c:formatCode>General</c:formatCode>
                <c:ptCount val="3"/>
                <c:pt idx="0">
                  <c:v>0.19</c:v>
                </c:pt>
                <c:pt idx="1">
                  <c:v>0.15</c:v>
                </c:pt>
                <c:pt idx="2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965824"/>
        <c:axId val="63984000"/>
      </c:barChart>
      <c:catAx>
        <c:axId val="6396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63984000"/>
        <c:crosses val="autoZero"/>
        <c:auto val="1"/>
        <c:lblAlgn val="ctr"/>
        <c:lblOffset val="100"/>
        <c:noMultiLvlLbl val="0"/>
      </c:catAx>
      <c:valAx>
        <c:axId val="63984000"/>
        <c:scaling>
          <c:orientation val="minMax"/>
          <c:max val="0.2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pl-PL" b="0"/>
                  <a:t>[V/m]</a:t>
                </a:r>
              </a:p>
            </c:rich>
          </c:tx>
          <c:layout>
            <c:manualLayout>
              <c:xMode val="edge"/>
              <c:yMode val="edge"/>
              <c:x val="2.2503516174402251E-2"/>
              <c:y val="3.0375765529308835E-2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l-PL"/>
          </a:p>
        </c:txPr>
        <c:crossAx val="63965824"/>
        <c:crosses val="autoZero"/>
        <c:crossBetween val="between"/>
        <c:majorUnit val="5.000000000000001E-2"/>
      </c:valAx>
      <c:spPr>
        <a:ln>
          <a:solidFill>
            <a:schemeClr val="bg1">
              <a:lumMod val="75000"/>
            </a:schemeClr>
          </a:solidFill>
        </a:ln>
      </c:spPr>
    </c:plotArea>
    <c:plotVisOnly val="1"/>
    <c:dispBlanksAs val="gap"/>
    <c:showDLblsOverMax val="0"/>
  </c:chart>
  <c:spPr>
    <a:ln>
      <a:solidFill>
        <a:schemeClr val="bg1">
          <a:lumMod val="65000"/>
        </a:schemeClr>
      </a:solidFill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D6271-1F1A-42FE-99C4-905CCF233238}" type="doc">
      <dgm:prSet loTypeId="urn:microsoft.com/office/officeart/2005/8/layout/cycle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3C5B725-A75B-41E2-8951-69AE1BD6D64F}">
      <dgm:prSet phldrT="[Tekst]" custT="1"/>
      <dgm:spPr/>
      <dgm:t>
        <a:bodyPr/>
        <a:lstStyle/>
        <a:p>
          <a:r>
            <a:rPr lang="pl-PL" sz="1200" b="1" dirty="0" smtClean="0"/>
            <a:t>Planowanie</a:t>
          </a:r>
        </a:p>
        <a:p>
          <a:r>
            <a:rPr lang="pl-PL" sz="800" b="1" i="1" dirty="0" smtClean="0"/>
            <a:t>Program Państwowego </a:t>
          </a:r>
          <a:br>
            <a:rPr lang="pl-PL" sz="800" b="1" i="1" dirty="0" smtClean="0"/>
          </a:br>
          <a:r>
            <a:rPr lang="pl-PL" sz="800" b="1" i="1" dirty="0" smtClean="0"/>
            <a:t>Monitoringu Środowiska województwa lubelskiego</a:t>
          </a:r>
          <a:endParaRPr lang="pl-PL" sz="800" b="1" dirty="0" smtClean="0"/>
        </a:p>
      </dgm:t>
    </dgm:pt>
    <dgm:pt modelId="{3B5342B4-9DB5-453E-8EE0-0263EED2F3AB}" type="parTrans" cxnId="{2080816F-47D6-4275-8870-30049510B27B}">
      <dgm:prSet/>
      <dgm:spPr/>
      <dgm:t>
        <a:bodyPr/>
        <a:lstStyle/>
        <a:p>
          <a:endParaRPr lang="pl-PL"/>
        </a:p>
      </dgm:t>
    </dgm:pt>
    <dgm:pt modelId="{49DDC80F-F443-4884-B977-E81B389A15C0}" type="sibTrans" cxnId="{2080816F-47D6-4275-8870-30049510B27B}">
      <dgm:prSet/>
      <dgm:spPr/>
      <dgm:t>
        <a:bodyPr/>
        <a:lstStyle/>
        <a:p>
          <a:endParaRPr lang="pl-PL"/>
        </a:p>
      </dgm:t>
    </dgm:pt>
    <dgm:pt modelId="{4B400D47-493B-457C-BB5B-FDB9865A0CDA}">
      <dgm:prSet phldrT="[Tekst]" custT="1"/>
      <dgm:spPr/>
      <dgm:t>
        <a:bodyPr/>
        <a:lstStyle/>
        <a:p>
          <a:r>
            <a:rPr lang="pl-PL" sz="1200" b="1" dirty="0" smtClean="0"/>
            <a:t>Pomiary i badania</a:t>
          </a:r>
        </a:p>
        <a:p>
          <a:r>
            <a:rPr lang="pl-PL" sz="900" b="1" dirty="0" smtClean="0"/>
            <a:t>realizowane przez  Laboratorium WIOŚ oraz przekazywane do WIOŚ  przez jednostki prawnie zobowiązane</a:t>
          </a:r>
          <a:endParaRPr lang="pl-PL" sz="900" b="1" dirty="0"/>
        </a:p>
      </dgm:t>
    </dgm:pt>
    <dgm:pt modelId="{CE9A33C0-7878-4DE8-AB97-2772265F7EBC}" type="parTrans" cxnId="{20067D96-037E-4B37-87B9-CB41BB28039F}">
      <dgm:prSet/>
      <dgm:spPr/>
      <dgm:t>
        <a:bodyPr/>
        <a:lstStyle/>
        <a:p>
          <a:endParaRPr lang="pl-PL"/>
        </a:p>
      </dgm:t>
    </dgm:pt>
    <dgm:pt modelId="{CCE5015D-94D8-4B96-B211-ECD3E75A8856}" type="sibTrans" cxnId="{20067D96-037E-4B37-87B9-CB41BB28039F}">
      <dgm:prSet/>
      <dgm:spPr/>
      <dgm:t>
        <a:bodyPr/>
        <a:lstStyle/>
        <a:p>
          <a:endParaRPr lang="pl-PL"/>
        </a:p>
      </dgm:t>
    </dgm:pt>
    <dgm:pt modelId="{B5B02D8A-BC7D-4D3C-8753-B3F3CCF0AC7A}">
      <dgm:prSet phldrT="[Tekst]" custT="1"/>
      <dgm:spPr/>
      <dgm:t>
        <a:bodyPr/>
        <a:lstStyle/>
        <a:p>
          <a:r>
            <a:rPr lang="pl-PL" sz="1200" b="1" dirty="0" smtClean="0"/>
            <a:t>Gromadzenie, weryfikacja wyników</a:t>
          </a:r>
        </a:p>
        <a:p>
          <a:r>
            <a:rPr lang="pl-PL" sz="1100" b="1" dirty="0" smtClean="0"/>
            <a:t>- bazy danych</a:t>
          </a:r>
          <a:endParaRPr lang="pl-PL" sz="1100" b="1" dirty="0"/>
        </a:p>
      </dgm:t>
    </dgm:pt>
    <dgm:pt modelId="{89C62436-0759-40C9-9C4E-76B4773E1382}" type="parTrans" cxnId="{53B84008-40D2-445C-B095-FDE64DE3614F}">
      <dgm:prSet/>
      <dgm:spPr/>
      <dgm:t>
        <a:bodyPr/>
        <a:lstStyle/>
        <a:p>
          <a:endParaRPr lang="pl-PL"/>
        </a:p>
      </dgm:t>
    </dgm:pt>
    <dgm:pt modelId="{BB6441D4-2C12-4E1B-9FE3-3C1AD42F101D}" type="sibTrans" cxnId="{53B84008-40D2-445C-B095-FDE64DE3614F}">
      <dgm:prSet/>
      <dgm:spPr/>
      <dgm:t>
        <a:bodyPr/>
        <a:lstStyle/>
        <a:p>
          <a:endParaRPr lang="pl-PL"/>
        </a:p>
      </dgm:t>
    </dgm:pt>
    <dgm:pt modelId="{B4233EB9-D4D5-4C29-82AD-B54030236D48}">
      <dgm:prSet phldrT="[Tekst]" custT="1"/>
      <dgm:spPr/>
      <dgm:t>
        <a:bodyPr/>
        <a:lstStyle/>
        <a:p>
          <a:r>
            <a:rPr lang="pl-PL" sz="1200" b="1" dirty="0" smtClean="0"/>
            <a:t>Informacja</a:t>
          </a:r>
        </a:p>
      </dgm:t>
    </dgm:pt>
    <dgm:pt modelId="{6364138F-5164-4310-99FF-1C9ABBCB4EB6}" type="parTrans" cxnId="{D06D2D81-588B-405B-B2DD-B283710633BD}">
      <dgm:prSet/>
      <dgm:spPr/>
      <dgm:t>
        <a:bodyPr/>
        <a:lstStyle/>
        <a:p>
          <a:endParaRPr lang="pl-PL"/>
        </a:p>
      </dgm:t>
    </dgm:pt>
    <dgm:pt modelId="{2BB0CC4B-DCCF-4779-ADA8-7E917C4D0790}" type="sibTrans" cxnId="{D06D2D81-588B-405B-B2DD-B283710633BD}">
      <dgm:prSet/>
      <dgm:spPr/>
      <dgm:t>
        <a:bodyPr/>
        <a:lstStyle/>
        <a:p>
          <a:endParaRPr lang="pl-PL"/>
        </a:p>
      </dgm:t>
    </dgm:pt>
    <dgm:pt modelId="{3B357F78-9C12-45CE-B6B7-9B4798AD3E85}">
      <dgm:prSet phldrT="[Tekst]" custT="1"/>
      <dgm:spPr/>
      <dgm:t>
        <a:bodyPr/>
        <a:lstStyle/>
        <a:p>
          <a:pPr algn="ctr"/>
          <a:r>
            <a:rPr lang="pl-PL" sz="1200" b="1" dirty="0" smtClean="0"/>
            <a:t>Udostępnianie</a:t>
          </a:r>
        </a:p>
      </dgm:t>
    </dgm:pt>
    <dgm:pt modelId="{ED3133FB-7A1B-426E-83E8-3DD89D487CD8}" type="parTrans" cxnId="{75657BD2-4CA2-464C-BBAA-CBAB1A7BC894}">
      <dgm:prSet/>
      <dgm:spPr/>
      <dgm:t>
        <a:bodyPr/>
        <a:lstStyle/>
        <a:p>
          <a:endParaRPr lang="pl-PL"/>
        </a:p>
      </dgm:t>
    </dgm:pt>
    <dgm:pt modelId="{33CBD317-5C56-46DF-895B-CC116831172A}" type="sibTrans" cxnId="{75657BD2-4CA2-464C-BBAA-CBAB1A7BC894}">
      <dgm:prSet/>
      <dgm:spPr/>
      <dgm:t>
        <a:bodyPr/>
        <a:lstStyle/>
        <a:p>
          <a:endParaRPr lang="pl-PL"/>
        </a:p>
      </dgm:t>
    </dgm:pt>
    <dgm:pt modelId="{73566B82-32CC-4698-BE11-693C754A8B73}">
      <dgm:prSet/>
      <dgm:spPr/>
      <dgm:t>
        <a:bodyPr/>
        <a:lstStyle/>
        <a:p>
          <a:r>
            <a:rPr lang="pl-PL" b="1" dirty="0" smtClean="0"/>
            <a:t>Analiza, weryfikacja i przetwarzanie danych</a:t>
          </a:r>
          <a:endParaRPr lang="pl-PL" b="1" dirty="0"/>
        </a:p>
      </dgm:t>
    </dgm:pt>
    <dgm:pt modelId="{51D4D902-FDD2-4CDC-8B9B-B27CBC8907C1}" type="parTrans" cxnId="{C684E0C7-BF69-40E2-8F6B-12CA69D1CF4C}">
      <dgm:prSet/>
      <dgm:spPr/>
      <dgm:t>
        <a:bodyPr/>
        <a:lstStyle/>
        <a:p>
          <a:endParaRPr lang="pl-PL"/>
        </a:p>
      </dgm:t>
    </dgm:pt>
    <dgm:pt modelId="{FCD211F5-E19B-4E35-9FD8-49BA3391C483}" type="sibTrans" cxnId="{C684E0C7-BF69-40E2-8F6B-12CA69D1CF4C}">
      <dgm:prSet/>
      <dgm:spPr/>
      <dgm:t>
        <a:bodyPr/>
        <a:lstStyle/>
        <a:p>
          <a:endParaRPr lang="pl-PL"/>
        </a:p>
      </dgm:t>
    </dgm:pt>
    <dgm:pt modelId="{63DE5048-2E9F-4B38-821F-A01125426895}" type="pres">
      <dgm:prSet presAssocID="{5C9D6271-1F1A-42FE-99C4-905CCF2332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38B7FA5-F77D-4915-956C-F3209DBA631C}" type="pres">
      <dgm:prSet presAssocID="{43C5B725-A75B-41E2-8951-69AE1BD6D64F}" presName="node" presStyleLbl="node1" presStyleIdx="0" presStyleCnt="6" custScaleX="112950" custScaleY="11488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3F0D86-0504-4628-A785-6CDF5DCD8BB5}" type="pres">
      <dgm:prSet presAssocID="{43C5B725-A75B-41E2-8951-69AE1BD6D64F}" presName="spNode" presStyleCnt="0"/>
      <dgm:spPr/>
    </dgm:pt>
    <dgm:pt modelId="{16B5BDD0-D423-4656-A278-84699FF2E16A}" type="pres">
      <dgm:prSet presAssocID="{49DDC80F-F443-4884-B977-E81B389A15C0}" presName="sibTrans" presStyleLbl="sibTrans1D1" presStyleIdx="0" presStyleCnt="6"/>
      <dgm:spPr/>
      <dgm:t>
        <a:bodyPr/>
        <a:lstStyle/>
        <a:p>
          <a:endParaRPr lang="pl-PL"/>
        </a:p>
      </dgm:t>
    </dgm:pt>
    <dgm:pt modelId="{6B0B024A-1ACB-4575-B9E3-6F3DBD005096}" type="pres">
      <dgm:prSet presAssocID="{4B400D47-493B-457C-BB5B-FDB9865A0CDA}" presName="node" presStyleLbl="node1" presStyleIdx="1" presStyleCnt="6" custScaleX="123029" custScaleY="132637" custRadScaleRad="117558" custRadScaleInc="3776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6FB232-B61A-4B56-A008-3BC331A11067}" type="pres">
      <dgm:prSet presAssocID="{4B400D47-493B-457C-BB5B-FDB9865A0CDA}" presName="spNode" presStyleCnt="0"/>
      <dgm:spPr/>
    </dgm:pt>
    <dgm:pt modelId="{C3C4CDC0-1B94-41E2-95B2-596A6D64F36C}" type="pres">
      <dgm:prSet presAssocID="{CCE5015D-94D8-4B96-B211-ECD3E75A8856}" presName="sibTrans" presStyleLbl="sibTrans1D1" presStyleIdx="1" presStyleCnt="6"/>
      <dgm:spPr/>
      <dgm:t>
        <a:bodyPr/>
        <a:lstStyle/>
        <a:p>
          <a:endParaRPr lang="pl-PL"/>
        </a:p>
      </dgm:t>
    </dgm:pt>
    <dgm:pt modelId="{36CCF343-7604-4811-9FD2-F44902DA7279}" type="pres">
      <dgm:prSet presAssocID="{B5B02D8A-BC7D-4D3C-8753-B3F3CCF0AC7A}" presName="node" presStyleLbl="node1" presStyleIdx="2" presStyleCnt="6" custScaleX="152270" custScaleY="100006" custRadScaleRad="127505" custRadScaleInc="-670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0B2357-0385-44A4-8475-B8337C549765}" type="pres">
      <dgm:prSet presAssocID="{B5B02D8A-BC7D-4D3C-8753-B3F3CCF0AC7A}" presName="spNode" presStyleCnt="0"/>
      <dgm:spPr/>
    </dgm:pt>
    <dgm:pt modelId="{0928199D-6F3E-41D5-9488-FF0FDA7032CA}" type="pres">
      <dgm:prSet presAssocID="{BB6441D4-2C12-4E1B-9FE3-3C1AD42F101D}" presName="sibTrans" presStyleLbl="sibTrans1D1" presStyleIdx="2" presStyleCnt="6"/>
      <dgm:spPr/>
      <dgm:t>
        <a:bodyPr/>
        <a:lstStyle/>
        <a:p>
          <a:endParaRPr lang="pl-PL"/>
        </a:p>
      </dgm:t>
    </dgm:pt>
    <dgm:pt modelId="{6949B937-5AFA-48D3-945B-E117035CF3F0}" type="pres">
      <dgm:prSet presAssocID="{73566B82-32CC-4698-BE11-693C754A8B7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34D082-138A-4665-9504-8609C99053F5}" type="pres">
      <dgm:prSet presAssocID="{73566B82-32CC-4698-BE11-693C754A8B73}" presName="spNode" presStyleCnt="0"/>
      <dgm:spPr/>
    </dgm:pt>
    <dgm:pt modelId="{A44AB9D0-B4AC-4F35-9CD4-943126A4A326}" type="pres">
      <dgm:prSet presAssocID="{FCD211F5-E19B-4E35-9FD8-49BA3391C483}" presName="sibTrans" presStyleLbl="sibTrans1D1" presStyleIdx="3" presStyleCnt="6"/>
      <dgm:spPr/>
      <dgm:t>
        <a:bodyPr/>
        <a:lstStyle/>
        <a:p>
          <a:endParaRPr lang="pl-PL"/>
        </a:p>
      </dgm:t>
    </dgm:pt>
    <dgm:pt modelId="{46AF91E3-1C09-4DB0-94A0-05B8EE937A51}" type="pres">
      <dgm:prSet presAssocID="{B4233EB9-D4D5-4C29-82AD-B54030236D48}" presName="node" presStyleLbl="node1" presStyleIdx="4" presStyleCnt="6" custRadScaleRad="121415" custRadScaleInc="77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23EBF7-16A2-45B5-90EA-F26082446FFD}" type="pres">
      <dgm:prSet presAssocID="{B4233EB9-D4D5-4C29-82AD-B54030236D48}" presName="spNode" presStyleCnt="0"/>
      <dgm:spPr/>
    </dgm:pt>
    <dgm:pt modelId="{9D5B7D43-50B7-47E6-B63C-6E622013A00F}" type="pres">
      <dgm:prSet presAssocID="{2BB0CC4B-DCCF-4779-ADA8-7E917C4D0790}" presName="sibTrans" presStyleLbl="sibTrans1D1" presStyleIdx="4" presStyleCnt="6"/>
      <dgm:spPr/>
      <dgm:t>
        <a:bodyPr/>
        <a:lstStyle/>
        <a:p>
          <a:endParaRPr lang="pl-PL"/>
        </a:p>
      </dgm:t>
    </dgm:pt>
    <dgm:pt modelId="{B4EC7A73-F5D2-4F34-927E-BCE00067B486}" type="pres">
      <dgm:prSet presAssocID="{3B357F78-9C12-45CE-B6B7-9B4798AD3E85}" presName="node" presStyleLbl="node1" presStyleIdx="5" presStyleCnt="6" custRadScaleRad="124607" custRadScaleInc="-5997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C7206A-DCCE-4C68-9192-725412D2B05F}" type="pres">
      <dgm:prSet presAssocID="{3B357F78-9C12-45CE-B6B7-9B4798AD3E85}" presName="spNode" presStyleCnt="0"/>
      <dgm:spPr/>
    </dgm:pt>
    <dgm:pt modelId="{523C51D1-235D-4C74-8E5F-DD3A0D20A9D6}" type="pres">
      <dgm:prSet presAssocID="{33CBD317-5C56-46DF-895B-CC116831172A}" presName="sibTrans" presStyleLbl="sibTrans1D1" presStyleIdx="5" presStyleCnt="6"/>
      <dgm:spPr/>
      <dgm:t>
        <a:bodyPr/>
        <a:lstStyle/>
        <a:p>
          <a:endParaRPr lang="pl-PL"/>
        </a:p>
      </dgm:t>
    </dgm:pt>
  </dgm:ptLst>
  <dgm:cxnLst>
    <dgm:cxn modelId="{7FFAFB8A-4630-44BA-B761-EC7A5C5BFACE}" type="presOf" srcId="{B4233EB9-D4D5-4C29-82AD-B54030236D48}" destId="{46AF91E3-1C09-4DB0-94A0-05B8EE937A51}" srcOrd="0" destOrd="0" presId="urn:microsoft.com/office/officeart/2005/8/layout/cycle5"/>
    <dgm:cxn modelId="{BC012D07-7FF8-4FB9-8236-62ECFE604EF0}" type="presOf" srcId="{5C9D6271-1F1A-42FE-99C4-905CCF233238}" destId="{63DE5048-2E9F-4B38-821F-A01125426895}" srcOrd="0" destOrd="0" presId="urn:microsoft.com/office/officeart/2005/8/layout/cycle5"/>
    <dgm:cxn modelId="{508D4912-535D-4058-940D-2220BE09A0FC}" type="presOf" srcId="{BB6441D4-2C12-4E1B-9FE3-3C1AD42F101D}" destId="{0928199D-6F3E-41D5-9488-FF0FDA7032CA}" srcOrd="0" destOrd="0" presId="urn:microsoft.com/office/officeart/2005/8/layout/cycle5"/>
    <dgm:cxn modelId="{20067D96-037E-4B37-87B9-CB41BB28039F}" srcId="{5C9D6271-1F1A-42FE-99C4-905CCF233238}" destId="{4B400D47-493B-457C-BB5B-FDB9865A0CDA}" srcOrd="1" destOrd="0" parTransId="{CE9A33C0-7878-4DE8-AB97-2772265F7EBC}" sibTransId="{CCE5015D-94D8-4B96-B211-ECD3E75A8856}"/>
    <dgm:cxn modelId="{3848E925-BFF6-433D-9BD7-A7BB893A8855}" type="presOf" srcId="{43C5B725-A75B-41E2-8951-69AE1BD6D64F}" destId="{438B7FA5-F77D-4915-956C-F3209DBA631C}" srcOrd="0" destOrd="0" presId="urn:microsoft.com/office/officeart/2005/8/layout/cycle5"/>
    <dgm:cxn modelId="{E055EA55-C365-49E7-921E-B4102BFED839}" type="presOf" srcId="{73566B82-32CC-4698-BE11-693C754A8B73}" destId="{6949B937-5AFA-48D3-945B-E117035CF3F0}" srcOrd="0" destOrd="0" presId="urn:microsoft.com/office/officeart/2005/8/layout/cycle5"/>
    <dgm:cxn modelId="{D06D2D81-588B-405B-B2DD-B283710633BD}" srcId="{5C9D6271-1F1A-42FE-99C4-905CCF233238}" destId="{B4233EB9-D4D5-4C29-82AD-B54030236D48}" srcOrd="4" destOrd="0" parTransId="{6364138F-5164-4310-99FF-1C9ABBCB4EB6}" sibTransId="{2BB0CC4B-DCCF-4779-ADA8-7E917C4D0790}"/>
    <dgm:cxn modelId="{49063729-3F67-4BD5-8462-55731E9CE045}" type="presOf" srcId="{33CBD317-5C56-46DF-895B-CC116831172A}" destId="{523C51D1-235D-4C74-8E5F-DD3A0D20A9D6}" srcOrd="0" destOrd="0" presId="urn:microsoft.com/office/officeart/2005/8/layout/cycle5"/>
    <dgm:cxn modelId="{80FD6591-29E7-44CC-BD89-0DB719655B95}" type="presOf" srcId="{4B400D47-493B-457C-BB5B-FDB9865A0CDA}" destId="{6B0B024A-1ACB-4575-B9E3-6F3DBD005096}" srcOrd="0" destOrd="0" presId="urn:microsoft.com/office/officeart/2005/8/layout/cycle5"/>
    <dgm:cxn modelId="{9AFF2E17-DCEF-4043-B3AA-74817CEB8109}" type="presOf" srcId="{2BB0CC4B-DCCF-4779-ADA8-7E917C4D0790}" destId="{9D5B7D43-50B7-47E6-B63C-6E622013A00F}" srcOrd="0" destOrd="0" presId="urn:microsoft.com/office/officeart/2005/8/layout/cycle5"/>
    <dgm:cxn modelId="{2080816F-47D6-4275-8870-30049510B27B}" srcId="{5C9D6271-1F1A-42FE-99C4-905CCF233238}" destId="{43C5B725-A75B-41E2-8951-69AE1BD6D64F}" srcOrd="0" destOrd="0" parTransId="{3B5342B4-9DB5-453E-8EE0-0263EED2F3AB}" sibTransId="{49DDC80F-F443-4884-B977-E81B389A15C0}"/>
    <dgm:cxn modelId="{C684E0C7-BF69-40E2-8F6B-12CA69D1CF4C}" srcId="{5C9D6271-1F1A-42FE-99C4-905CCF233238}" destId="{73566B82-32CC-4698-BE11-693C754A8B73}" srcOrd="3" destOrd="0" parTransId="{51D4D902-FDD2-4CDC-8B9B-B27CBC8907C1}" sibTransId="{FCD211F5-E19B-4E35-9FD8-49BA3391C483}"/>
    <dgm:cxn modelId="{E2A4AB6C-0F4F-4E08-A1FC-AC86D144F0F4}" type="presOf" srcId="{3B357F78-9C12-45CE-B6B7-9B4798AD3E85}" destId="{B4EC7A73-F5D2-4F34-927E-BCE00067B486}" srcOrd="0" destOrd="0" presId="urn:microsoft.com/office/officeart/2005/8/layout/cycle5"/>
    <dgm:cxn modelId="{495D5878-C1DA-4B7F-AC90-7BE776C5A809}" type="presOf" srcId="{CCE5015D-94D8-4B96-B211-ECD3E75A8856}" destId="{C3C4CDC0-1B94-41E2-95B2-596A6D64F36C}" srcOrd="0" destOrd="0" presId="urn:microsoft.com/office/officeart/2005/8/layout/cycle5"/>
    <dgm:cxn modelId="{75657BD2-4CA2-464C-BBAA-CBAB1A7BC894}" srcId="{5C9D6271-1F1A-42FE-99C4-905CCF233238}" destId="{3B357F78-9C12-45CE-B6B7-9B4798AD3E85}" srcOrd="5" destOrd="0" parTransId="{ED3133FB-7A1B-426E-83E8-3DD89D487CD8}" sibTransId="{33CBD317-5C56-46DF-895B-CC116831172A}"/>
    <dgm:cxn modelId="{5E76DA69-1E4C-4D9A-8945-D46DC37F142B}" type="presOf" srcId="{B5B02D8A-BC7D-4D3C-8753-B3F3CCF0AC7A}" destId="{36CCF343-7604-4811-9FD2-F44902DA7279}" srcOrd="0" destOrd="0" presId="urn:microsoft.com/office/officeart/2005/8/layout/cycle5"/>
    <dgm:cxn modelId="{53B84008-40D2-445C-B095-FDE64DE3614F}" srcId="{5C9D6271-1F1A-42FE-99C4-905CCF233238}" destId="{B5B02D8A-BC7D-4D3C-8753-B3F3CCF0AC7A}" srcOrd="2" destOrd="0" parTransId="{89C62436-0759-40C9-9C4E-76B4773E1382}" sibTransId="{BB6441D4-2C12-4E1B-9FE3-3C1AD42F101D}"/>
    <dgm:cxn modelId="{6D19C228-3F59-4E2F-B9DA-2BBBFF17EE60}" type="presOf" srcId="{FCD211F5-E19B-4E35-9FD8-49BA3391C483}" destId="{A44AB9D0-B4AC-4F35-9CD4-943126A4A326}" srcOrd="0" destOrd="0" presId="urn:microsoft.com/office/officeart/2005/8/layout/cycle5"/>
    <dgm:cxn modelId="{78075AFA-6333-4097-B370-924015D83719}" type="presOf" srcId="{49DDC80F-F443-4884-B977-E81B389A15C0}" destId="{16B5BDD0-D423-4656-A278-84699FF2E16A}" srcOrd="0" destOrd="0" presId="urn:microsoft.com/office/officeart/2005/8/layout/cycle5"/>
    <dgm:cxn modelId="{520F2573-B6CF-4F81-A36E-2DDB62CFC5E0}" type="presParOf" srcId="{63DE5048-2E9F-4B38-821F-A01125426895}" destId="{438B7FA5-F77D-4915-956C-F3209DBA631C}" srcOrd="0" destOrd="0" presId="urn:microsoft.com/office/officeart/2005/8/layout/cycle5"/>
    <dgm:cxn modelId="{C09765D0-9963-4932-98C9-B679D925E303}" type="presParOf" srcId="{63DE5048-2E9F-4B38-821F-A01125426895}" destId="{273F0D86-0504-4628-A785-6CDF5DCD8BB5}" srcOrd="1" destOrd="0" presId="urn:microsoft.com/office/officeart/2005/8/layout/cycle5"/>
    <dgm:cxn modelId="{4E66F50A-45A2-4625-BC53-D0E253A9072D}" type="presParOf" srcId="{63DE5048-2E9F-4B38-821F-A01125426895}" destId="{16B5BDD0-D423-4656-A278-84699FF2E16A}" srcOrd="2" destOrd="0" presId="urn:microsoft.com/office/officeart/2005/8/layout/cycle5"/>
    <dgm:cxn modelId="{046DF716-4872-4A76-AA0C-26B6F016CBE7}" type="presParOf" srcId="{63DE5048-2E9F-4B38-821F-A01125426895}" destId="{6B0B024A-1ACB-4575-B9E3-6F3DBD005096}" srcOrd="3" destOrd="0" presId="urn:microsoft.com/office/officeart/2005/8/layout/cycle5"/>
    <dgm:cxn modelId="{EFF73B55-C602-44AD-9CDB-46198C215593}" type="presParOf" srcId="{63DE5048-2E9F-4B38-821F-A01125426895}" destId="{F16FB232-B61A-4B56-A008-3BC331A11067}" srcOrd="4" destOrd="0" presId="urn:microsoft.com/office/officeart/2005/8/layout/cycle5"/>
    <dgm:cxn modelId="{B48C3D64-8198-4B6D-BD22-2F108981F618}" type="presParOf" srcId="{63DE5048-2E9F-4B38-821F-A01125426895}" destId="{C3C4CDC0-1B94-41E2-95B2-596A6D64F36C}" srcOrd="5" destOrd="0" presId="urn:microsoft.com/office/officeart/2005/8/layout/cycle5"/>
    <dgm:cxn modelId="{E044E11D-A4E5-43A8-823E-6D12DCA19776}" type="presParOf" srcId="{63DE5048-2E9F-4B38-821F-A01125426895}" destId="{36CCF343-7604-4811-9FD2-F44902DA7279}" srcOrd="6" destOrd="0" presId="urn:microsoft.com/office/officeart/2005/8/layout/cycle5"/>
    <dgm:cxn modelId="{908CD3FC-4EB3-49ED-9AF7-F782C8734497}" type="presParOf" srcId="{63DE5048-2E9F-4B38-821F-A01125426895}" destId="{FF0B2357-0385-44A4-8475-B8337C549765}" srcOrd="7" destOrd="0" presId="urn:microsoft.com/office/officeart/2005/8/layout/cycle5"/>
    <dgm:cxn modelId="{D1DF034D-C0BE-48D6-AEBE-5361F5E660E1}" type="presParOf" srcId="{63DE5048-2E9F-4B38-821F-A01125426895}" destId="{0928199D-6F3E-41D5-9488-FF0FDA7032CA}" srcOrd="8" destOrd="0" presId="urn:microsoft.com/office/officeart/2005/8/layout/cycle5"/>
    <dgm:cxn modelId="{9BBBC363-22D3-4A13-A387-FB0DF6C773CE}" type="presParOf" srcId="{63DE5048-2E9F-4B38-821F-A01125426895}" destId="{6949B937-5AFA-48D3-945B-E117035CF3F0}" srcOrd="9" destOrd="0" presId="urn:microsoft.com/office/officeart/2005/8/layout/cycle5"/>
    <dgm:cxn modelId="{82EE4014-DF27-48DC-B3C9-DD076C2A0494}" type="presParOf" srcId="{63DE5048-2E9F-4B38-821F-A01125426895}" destId="{8A34D082-138A-4665-9504-8609C99053F5}" srcOrd="10" destOrd="0" presId="urn:microsoft.com/office/officeart/2005/8/layout/cycle5"/>
    <dgm:cxn modelId="{79253F5C-ADA0-4B16-850E-C7BC5C7C9336}" type="presParOf" srcId="{63DE5048-2E9F-4B38-821F-A01125426895}" destId="{A44AB9D0-B4AC-4F35-9CD4-943126A4A326}" srcOrd="11" destOrd="0" presId="urn:microsoft.com/office/officeart/2005/8/layout/cycle5"/>
    <dgm:cxn modelId="{8896EDA1-A582-4982-A967-814C6C1D83E1}" type="presParOf" srcId="{63DE5048-2E9F-4B38-821F-A01125426895}" destId="{46AF91E3-1C09-4DB0-94A0-05B8EE937A51}" srcOrd="12" destOrd="0" presId="urn:microsoft.com/office/officeart/2005/8/layout/cycle5"/>
    <dgm:cxn modelId="{6DA03961-9AB7-4CD7-8E45-5109D62E9E0B}" type="presParOf" srcId="{63DE5048-2E9F-4B38-821F-A01125426895}" destId="{9523EBF7-16A2-45B5-90EA-F26082446FFD}" srcOrd="13" destOrd="0" presId="urn:microsoft.com/office/officeart/2005/8/layout/cycle5"/>
    <dgm:cxn modelId="{0B2D9192-A57B-473D-A409-2FC72351619D}" type="presParOf" srcId="{63DE5048-2E9F-4B38-821F-A01125426895}" destId="{9D5B7D43-50B7-47E6-B63C-6E622013A00F}" srcOrd="14" destOrd="0" presId="urn:microsoft.com/office/officeart/2005/8/layout/cycle5"/>
    <dgm:cxn modelId="{C68255D2-E955-4425-8577-7AB73A5E28CD}" type="presParOf" srcId="{63DE5048-2E9F-4B38-821F-A01125426895}" destId="{B4EC7A73-F5D2-4F34-927E-BCE00067B486}" srcOrd="15" destOrd="0" presId="urn:microsoft.com/office/officeart/2005/8/layout/cycle5"/>
    <dgm:cxn modelId="{6FA81E6B-70B3-49D3-BE85-4435392816DF}" type="presParOf" srcId="{63DE5048-2E9F-4B38-821F-A01125426895}" destId="{B2C7206A-DCCE-4C68-9192-725412D2B05F}" srcOrd="16" destOrd="0" presId="urn:microsoft.com/office/officeart/2005/8/layout/cycle5"/>
    <dgm:cxn modelId="{7D5A186F-A8CA-4E14-AF11-F5436A9B3D54}" type="presParOf" srcId="{63DE5048-2E9F-4B38-821F-A01125426895}" destId="{523C51D1-235D-4C74-8E5F-DD3A0D20A9D6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B7FA5-F77D-4915-956C-F3209DBA631C}">
      <dsp:nvSpPr>
        <dsp:cNvPr id="0" name=""/>
        <dsp:cNvSpPr/>
      </dsp:nvSpPr>
      <dsp:spPr>
        <a:xfrm>
          <a:off x="2796858" y="-32845"/>
          <a:ext cx="1596929" cy="10558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Planowanie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1" i="1" kern="1200" dirty="0" smtClean="0"/>
            <a:t>Program Państwowego </a:t>
          </a:r>
          <a:br>
            <a:rPr lang="pl-PL" sz="800" b="1" i="1" kern="1200" dirty="0" smtClean="0"/>
          </a:br>
          <a:r>
            <a:rPr lang="pl-PL" sz="800" b="1" i="1" kern="1200" dirty="0" smtClean="0"/>
            <a:t>Monitoringu Środowiska województwa lubelskiego</a:t>
          </a:r>
          <a:endParaRPr lang="pl-PL" sz="800" b="1" kern="1200" dirty="0" smtClean="0"/>
        </a:p>
      </dsp:txBody>
      <dsp:txXfrm>
        <a:off x="2848399" y="18696"/>
        <a:ext cx="1493847" cy="952741"/>
      </dsp:txXfrm>
    </dsp:sp>
    <dsp:sp modelId="{16B5BDD0-D423-4656-A278-84699FF2E16A}">
      <dsp:nvSpPr>
        <dsp:cNvPr id="0" name=""/>
        <dsp:cNvSpPr/>
      </dsp:nvSpPr>
      <dsp:spPr>
        <a:xfrm>
          <a:off x="2122339" y="645003"/>
          <a:ext cx="4334865" cy="4334865"/>
        </a:xfrm>
        <a:custGeom>
          <a:avLst/>
          <a:gdLst/>
          <a:ahLst/>
          <a:cxnLst/>
          <a:rect l="0" t="0" r="0" b="0"/>
          <a:pathLst>
            <a:path>
              <a:moveTo>
                <a:pt x="2524711" y="29649"/>
              </a:moveTo>
              <a:arcTo wR="2167432" hR="2167432" stAng="16769275" swAng="124300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0B024A-1ACB-4575-B9E3-6F3DBD005096}">
      <dsp:nvSpPr>
        <dsp:cNvPr id="0" name=""/>
        <dsp:cNvSpPr/>
      </dsp:nvSpPr>
      <dsp:spPr>
        <a:xfrm>
          <a:off x="5080538" y="1080123"/>
          <a:ext cx="1739429" cy="12189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Pomiary i badania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b="1" kern="1200" dirty="0" smtClean="0"/>
            <a:t>realizowane przez  Laboratorium WIOŚ oraz przekazywane do WIOŚ  przez jednostki prawnie zobowiązane</a:t>
          </a:r>
          <a:endParaRPr lang="pl-PL" sz="900" b="1" kern="1200" dirty="0"/>
        </a:p>
      </dsp:txBody>
      <dsp:txXfrm>
        <a:off x="5140041" y="1139626"/>
        <a:ext cx="1620423" cy="1099920"/>
      </dsp:txXfrm>
    </dsp:sp>
    <dsp:sp modelId="{C3C4CDC0-1B94-41E2-95B2-596A6D64F36C}">
      <dsp:nvSpPr>
        <dsp:cNvPr id="0" name=""/>
        <dsp:cNvSpPr/>
      </dsp:nvSpPr>
      <dsp:spPr>
        <a:xfrm>
          <a:off x="1930442" y="918924"/>
          <a:ext cx="4334865" cy="4334865"/>
        </a:xfrm>
        <a:custGeom>
          <a:avLst/>
          <a:gdLst/>
          <a:ahLst/>
          <a:cxnLst/>
          <a:rect l="0" t="0" r="0" b="0"/>
          <a:pathLst>
            <a:path>
              <a:moveTo>
                <a:pt x="4263174" y="1614592"/>
              </a:moveTo>
              <a:arcTo wR="2167432" hR="2167432" stAng="20713348" swAng="1201384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CF343-7604-4811-9FD2-F44902DA7279}">
      <dsp:nvSpPr>
        <dsp:cNvPr id="0" name=""/>
        <dsp:cNvSpPr/>
      </dsp:nvSpPr>
      <dsp:spPr>
        <a:xfrm>
          <a:off x="4943910" y="3528386"/>
          <a:ext cx="2152849" cy="9190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Gromadzenie, weryfikacja wyników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/>
            <a:t>- bazy danych</a:t>
          </a:r>
          <a:endParaRPr lang="pl-PL" sz="1100" b="1" kern="1200" dirty="0"/>
        </a:p>
      </dsp:txBody>
      <dsp:txXfrm>
        <a:off x="4988774" y="3573250"/>
        <a:ext cx="2063121" cy="829321"/>
      </dsp:txXfrm>
    </dsp:sp>
    <dsp:sp modelId="{0928199D-6F3E-41D5-9488-FF0FDA7032CA}">
      <dsp:nvSpPr>
        <dsp:cNvPr id="0" name=""/>
        <dsp:cNvSpPr/>
      </dsp:nvSpPr>
      <dsp:spPr>
        <a:xfrm>
          <a:off x="2457832" y="400749"/>
          <a:ext cx="4334865" cy="4334865"/>
        </a:xfrm>
        <a:custGeom>
          <a:avLst/>
          <a:gdLst/>
          <a:ahLst/>
          <a:cxnLst/>
          <a:rect l="0" t="0" r="0" b="0"/>
          <a:pathLst>
            <a:path>
              <a:moveTo>
                <a:pt x="2991139" y="4172244"/>
              </a:moveTo>
              <a:arcTo wR="2167432" hR="2167432" stAng="4059838" swAng="140158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49B937-5AFA-48D3-945B-E117035CF3F0}">
      <dsp:nvSpPr>
        <dsp:cNvPr id="0" name=""/>
        <dsp:cNvSpPr/>
      </dsp:nvSpPr>
      <dsp:spPr>
        <a:xfrm>
          <a:off x="2888404" y="4370434"/>
          <a:ext cx="1413837" cy="9189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/>
            <a:t>Analiza, weryfikacja i przetwarzanie danych</a:t>
          </a:r>
          <a:endParaRPr lang="pl-PL" sz="1300" b="1" kern="1200" dirty="0"/>
        </a:p>
      </dsp:txBody>
      <dsp:txXfrm>
        <a:off x="2933266" y="4415296"/>
        <a:ext cx="1324113" cy="829270"/>
      </dsp:txXfrm>
    </dsp:sp>
    <dsp:sp modelId="{A44AB9D0-B4AC-4F35-9CD4-943126A4A326}">
      <dsp:nvSpPr>
        <dsp:cNvPr id="0" name=""/>
        <dsp:cNvSpPr/>
      </dsp:nvSpPr>
      <dsp:spPr>
        <a:xfrm>
          <a:off x="595029" y="380205"/>
          <a:ext cx="4334865" cy="4334865"/>
        </a:xfrm>
        <a:custGeom>
          <a:avLst/>
          <a:gdLst/>
          <a:ahLst/>
          <a:cxnLst/>
          <a:rect l="0" t="0" r="0" b="0"/>
          <a:pathLst>
            <a:path>
              <a:moveTo>
                <a:pt x="2026758" y="4330295"/>
              </a:moveTo>
              <a:arcTo wR="2167432" hR="2167432" stAng="5623279" swAng="1304341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F91E3-1C09-4DB0-94A0-05B8EE937A51}">
      <dsp:nvSpPr>
        <dsp:cNvPr id="0" name=""/>
        <dsp:cNvSpPr/>
      </dsp:nvSpPr>
      <dsp:spPr>
        <a:xfrm>
          <a:off x="574467" y="3456378"/>
          <a:ext cx="1413837" cy="9189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Informacja</a:t>
          </a:r>
        </a:p>
      </dsp:txBody>
      <dsp:txXfrm>
        <a:off x="619329" y="3501240"/>
        <a:ext cx="1324113" cy="829270"/>
      </dsp:txXfrm>
    </dsp:sp>
    <dsp:sp modelId="{9D5B7D43-50B7-47E6-B63C-6E622013A00F}">
      <dsp:nvSpPr>
        <dsp:cNvPr id="0" name=""/>
        <dsp:cNvSpPr/>
      </dsp:nvSpPr>
      <dsp:spPr>
        <a:xfrm>
          <a:off x="900972" y="411923"/>
          <a:ext cx="4334865" cy="4334865"/>
        </a:xfrm>
        <a:custGeom>
          <a:avLst/>
          <a:gdLst/>
          <a:ahLst/>
          <a:cxnLst/>
          <a:rect l="0" t="0" r="0" b="0"/>
          <a:pathLst>
            <a:path>
              <a:moveTo>
                <a:pt x="101742" y="2823700"/>
              </a:moveTo>
              <a:arcTo wR="2167432" hR="2167432" stAng="9742500" swAng="1147778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C7A73-F5D2-4F34-927E-BCE00067B486}">
      <dsp:nvSpPr>
        <dsp:cNvPr id="0" name=""/>
        <dsp:cNvSpPr/>
      </dsp:nvSpPr>
      <dsp:spPr>
        <a:xfrm>
          <a:off x="319901" y="1368157"/>
          <a:ext cx="1413837" cy="9189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Udostępnianie</a:t>
          </a:r>
        </a:p>
      </dsp:txBody>
      <dsp:txXfrm>
        <a:off x="364763" y="1413019"/>
        <a:ext cx="1324113" cy="829270"/>
      </dsp:txXfrm>
    </dsp:sp>
    <dsp:sp modelId="{523C51D1-235D-4C74-8E5F-DD3A0D20A9D6}">
      <dsp:nvSpPr>
        <dsp:cNvPr id="0" name=""/>
        <dsp:cNvSpPr/>
      </dsp:nvSpPr>
      <dsp:spPr>
        <a:xfrm>
          <a:off x="671726" y="647087"/>
          <a:ext cx="4334865" cy="4334865"/>
        </a:xfrm>
        <a:custGeom>
          <a:avLst/>
          <a:gdLst/>
          <a:ahLst/>
          <a:cxnLst/>
          <a:rect l="0" t="0" r="0" b="0"/>
          <a:pathLst>
            <a:path>
              <a:moveTo>
                <a:pt x="803507" y="482953"/>
              </a:moveTo>
              <a:arcTo wR="2167432" hR="2167432" stAng="13860172" swAng="172417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0.07371</cdr:x>
      <cdr:y>0.29674</cdr:y>
    </cdr:from>
    <cdr:to>
      <cdr:x>0.96822</cdr:x>
      <cdr:y>0.29674</cdr:y>
    </cdr:to>
    <cdr:cxnSp macro="">
      <cdr:nvCxnSpPr>
        <cdr:cNvPr id="3" name="Łącznik prostoliniowy 2"/>
        <cdr:cNvCxnSpPr/>
      </cdr:nvCxnSpPr>
      <cdr:spPr>
        <a:xfrm xmlns:a="http://schemas.openxmlformats.org/drawingml/2006/main">
          <a:off x="287153" y="616158"/>
          <a:ext cx="3484748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0.06914</cdr:x>
      <cdr:y>0.73656</cdr:y>
    </cdr:from>
    <cdr:to>
      <cdr:x>0.96296</cdr:x>
      <cdr:y>0.73656</cdr:y>
    </cdr:to>
    <cdr:cxnSp macro="">
      <cdr:nvCxnSpPr>
        <cdr:cNvPr id="2" name="Łącznik prostoliniowy 1"/>
        <cdr:cNvCxnSpPr/>
      </cdr:nvCxnSpPr>
      <cdr:spPr>
        <a:xfrm xmlns:a="http://schemas.openxmlformats.org/drawingml/2006/main">
          <a:off x="266700" y="1304925"/>
          <a:ext cx="3448050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1E7DF-5189-4427-9215-61BDB5A76836}" type="datetimeFigureOut">
              <a:rPr lang="pl-PL" smtClean="0"/>
              <a:t>2016-05-10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A9BEC-94FF-4D13-9431-2BD7058EF4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133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A9BEC-94FF-4D13-9431-2BD7058EF40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5677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867DE-0913-4867-90D9-60480F5EFBFE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4072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867DE-0913-4867-90D9-60480F5EFBFE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2402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867DE-0913-4867-90D9-60480F5EFBFE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5891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867DE-0913-4867-90D9-60480F5EFBFE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934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BF7D3E6-E42B-4EE7-847D-66C56A756A0B}" type="datetimeFigureOut">
              <a:rPr lang="pl-PL" smtClean="0"/>
              <a:t>2016-05-10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oliniow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oliniow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C28C889-66B6-4BEC-BF12-10C847E26739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D3E6-E42B-4EE7-847D-66C56A756A0B}" type="datetimeFigureOut">
              <a:rPr lang="pl-PL" smtClean="0"/>
              <a:t>2016-05-10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C889-66B6-4BEC-BF12-10C847E2673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D3E6-E42B-4EE7-847D-66C56A756A0B}" type="datetimeFigureOut">
              <a:rPr lang="pl-PL" smtClean="0"/>
              <a:t>2016-05-10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C889-66B6-4BEC-BF12-10C847E2673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BF7D3E6-E42B-4EE7-847D-66C56A756A0B}" type="datetimeFigureOut">
              <a:rPr lang="pl-PL" smtClean="0"/>
              <a:t>2016-05-10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28C889-66B6-4BEC-BF12-10C847E26739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BF7D3E6-E42B-4EE7-847D-66C56A756A0B}" type="datetimeFigureOut">
              <a:rPr lang="pl-PL" smtClean="0"/>
              <a:t>2016-05-10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oliniow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oliniow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oliniow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C28C889-66B6-4BEC-BF12-10C847E26739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D3E6-E42B-4EE7-847D-66C56A756A0B}" type="datetimeFigureOut">
              <a:rPr lang="pl-PL" smtClean="0"/>
              <a:t>2016-05-10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C889-66B6-4BEC-BF12-10C847E26739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D3E6-E42B-4EE7-847D-66C56A756A0B}" type="datetimeFigureOut">
              <a:rPr lang="pl-PL" smtClean="0"/>
              <a:t>2016-05-10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C889-66B6-4BEC-BF12-10C847E26739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F7D3E6-E42B-4EE7-847D-66C56A756A0B}" type="datetimeFigureOut">
              <a:rPr lang="pl-PL" smtClean="0"/>
              <a:t>2016-05-10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28C889-66B6-4BEC-BF12-10C847E2673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D3E6-E42B-4EE7-847D-66C56A756A0B}" type="datetimeFigureOut">
              <a:rPr lang="pl-PL" smtClean="0"/>
              <a:t>2016-05-10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C889-66B6-4BEC-BF12-10C847E2673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BF7D3E6-E42B-4EE7-847D-66C56A756A0B}" type="datetimeFigureOut">
              <a:rPr lang="pl-PL" smtClean="0"/>
              <a:t>2016-05-10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28C889-66B6-4BEC-BF12-10C847E26739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oliniow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F7D3E6-E42B-4EE7-847D-66C56A756A0B}" type="datetimeFigureOut">
              <a:rPr lang="pl-PL" smtClean="0"/>
              <a:t>2016-05-10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28C889-66B6-4BEC-BF12-10C847E26739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BF7D3E6-E42B-4EE7-847D-66C56A756A0B}" type="datetimeFigureOut">
              <a:rPr lang="pl-PL" smtClean="0"/>
              <a:t>2016-05-10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C28C889-66B6-4BEC-BF12-10C847E2673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gif"/><Relationship Id="rId5" Type="http://schemas.openxmlformats.org/officeDocument/2006/relationships/image" Target="../media/image21.png"/><Relationship Id="rId4" Type="http://schemas.openxmlformats.org/officeDocument/2006/relationships/oleObject" Target="../embeddings/Microsoft_Excel_97-2003_Worksheet1.xls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gif"/><Relationship Id="rId5" Type="http://schemas.openxmlformats.org/officeDocument/2006/relationships/image" Target="../media/image35.png"/><Relationship Id="rId4" Type="http://schemas.openxmlformats.org/officeDocument/2006/relationships/oleObject" Target="../embeddings/Microsoft_Excel_97-2003_Worksheet2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gif"/><Relationship Id="rId5" Type="http://schemas.openxmlformats.org/officeDocument/2006/relationships/image" Target="../media/image36.png"/><Relationship Id="rId4" Type="http://schemas.openxmlformats.org/officeDocument/2006/relationships/oleObject" Target="../embeddings/Microsoft_Excel_97-2003_Worksheet3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gif"/><Relationship Id="rId5" Type="http://schemas.openxmlformats.org/officeDocument/2006/relationships/image" Target="../media/image37.png"/><Relationship Id="rId4" Type="http://schemas.openxmlformats.org/officeDocument/2006/relationships/oleObject" Target="../embeddings/Microsoft_Excel_97-2003_Worksheet4.xls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979712" y="243213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i="1" dirty="0" smtClean="0">
                <a:solidFill>
                  <a:schemeClr val="accent5">
                    <a:lumMod val="50000"/>
                  </a:schemeClr>
                </a:solidFill>
              </a:rPr>
              <a:t>Stan środowiska w województwie lubelskim</a:t>
            </a:r>
            <a:endParaRPr lang="pl-PL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3" descr="C:\Users\wms\Documents\pelny_dostep\Geoportal_przekazane mapy\logo_wios\logowi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6" y="202442"/>
            <a:ext cx="727858" cy="6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1259632" y="249837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6600"/>
                </a:solidFill>
                <a:latin typeface="+mj-lt"/>
                <a:cs typeface="AngsanaUPC" panose="02020603050405020304" pitchFamily="18" charset="-34"/>
              </a:rPr>
              <a:t>Wojewódzki Inspektorat Ochrony Środowiska w Lublinie</a:t>
            </a:r>
            <a:endParaRPr lang="pl-PL" b="1" dirty="0">
              <a:solidFill>
                <a:srgbClr val="FF6600"/>
              </a:solidFill>
              <a:latin typeface="+mj-lt"/>
              <a:cs typeface="AngsanaUPC" panose="02020603050405020304" pitchFamily="18" charset="-34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0" y="1"/>
            <a:ext cx="9144000" cy="69269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7380312" y="827419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schemeClr val="accent2">
                    <a:lumMod val="50000"/>
                  </a:schemeClr>
                </a:solidFill>
              </a:rPr>
              <a:t>10 maja 2016 r.</a:t>
            </a:r>
            <a:endParaRPr lang="pl-PL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90703" y="980728"/>
            <a:ext cx="7962594" cy="28653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l-PL" sz="1400" dirty="0" smtClean="0"/>
          </a:p>
          <a:p>
            <a:pPr algn="just"/>
            <a:r>
              <a:rPr lang="pl-PL" sz="1400" dirty="0" err="1" smtClean="0"/>
              <a:t>Geoportal</a:t>
            </a:r>
            <a:r>
              <a:rPr lang="pl-PL" sz="1400" dirty="0" smtClean="0"/>
              <a:t> udostępniono </a:t>
            </a:r>
            <a:r>
              <a:rPr lang="pl-PL" sz="1400" dirty="0"/>
              <a:t>w październiku 2013 r. </a:t>
            </a:r>
            <a:endParaRPr lang="pl-PL" sz="1400" dirty="0" smtClean="0"/>
          </a:p>
          <a:p>
            <a:pPr algn="just"/>
            <a:r>
              <a:rPr lang="pl-PL" sz="1400" dirty="0" smtClean="0"/>
              <a:t>Aplikacja pozwala na wyszukiwanie </a:t>
            </a:r>
            <a:r>
              <a:rPr lang="pl-PL" sz="1400" dirty="0"/>
              <a:t>informacji </a:t>
            </a:r>
            <a:r>
              <a:rPr lang="pl-PL" sz="1400" dirty="0" smtClean="0"/>
              <a:t>dotyczących </a:t>
            </a:r>
            <a:r>
              <a:rPr lang="pl-PL" sz="1400" dirty="0"/>
              <a:t>wybranego miejsca na obszarze województwa lubelskiego zarówno opisowych jak i geograficznych oraz uzyskiwanie analiz i </a:t>
            </a:r>
            <a:r>
              <a:rPr lang="pl-PL" sz="1400" dirty="0" smtClean="0"/>
              <a:t>zestawień związanych z warstwami tematycznymi</a:t>
            </a:r>
          </a:p>
          <a:p>
            <a:pPr algn="just"/>
            <a:r>
              <a:rPr lang="pl-PL" sz="1400" dirty="0" smtClean="0"/>
              <a:t>Można dodawać zewnętrzne serwisy mapowe, </a:t>
            </a:r>
            <a:r>
              <a:rPr lang="pl-PL" sz="1400" dirty="0"/>
              <a:t>dzięki czemu użytkownik ma dowolność stosowania map podkładowych niezależnie od oferowanych w naszym serwisie: </a:t>
            </a:r>
            <a:r>
              <a:rPr lang="pl-PL" sz="1400" dirty="0" err="1"/>
              <a:t>ortofotomapy</a:t>
            </a:r>
            <a:r>
              <a:rPr lang="pl-PL" sz="1400" dirty="0"/>
              <a:t>, podziału administracyjnego, MPHP czy pokrycia </a:t>
            </a:r>
            <a:r>
              <a:rPr lang="pl-PL" sz="1400" dirty="0" smtClean="0"/>
              <a:t>terenu</a:t>
            </a:r>
            <a:endParaRPr lang="pl-PL" sz="1400" dirty="0"/>
          </a:p>
          <a:p>
            <a:pPr algn="just"/>
            <a:r>
              <a:rPr lang="pl-PL" sz="1400" dirty="0" smtClean="0"/>
              <a:t>Publikowane dane udostępniamy w postaci </a:t>
            </a:r>
            <a:r>
              <a:rPr lang="pl-PL" sz="1400" dirty="0"/>
              <a:t>usługi sieciowej </a:t>
            </a:r>
            <a:r>
              <a:rPr lang="pl-PL" sz="1400" b="1" dirty="0"/>
              <a:t>WMS</a:t>
            </a:r>
            <a:r>
              <a:rPr lang="pl-PL" sz="1400" dirty="0"/>
              <a:t>, dzięki czemu </a:t>
            </a:r>
            <a:r>
              <a:rPr lang="pl-PL" sz="1400" dirty="0" smtClean="0"/>
              <a:t>można  przeglądać, pobierać </a:t>
            </a:r>
            <a:r>
              <a:rPr lang="pl-PL" sz="1400" dirty="0"/>
              <a:t> i </a:t>
            </a:r>
            <a:r>
              <a:rPr lang="pl-PL" sz="1400" dirty="0" smtClean="0"/>
              <a:t>przetwarzać dane </a:t>
            </a:r>
            <a:r>
              <a:rPr lang="pl-PL" sz="1400" dirty="0"/>
              <a:t>na </a:t>
            </a:r>
            <a:r>
              <a:rPr lang="pl-PL" sz="1400" dirty="0" smtClean="0"/>
              <a:t> interfejsie użytkownika</a:t>
            </a:r>
          </a:p>
          <a:p>
            <a:pPr algn="just"/>
            <a:endParaRPr lang="pl-PL" sz="1400" dirty="0"/>
          </a:p>
        </p:txBody>
      </p:sp>
      <p:grpSp>
        <p:nvGrpSpPr>
          <p:cNvPr id="4" name="Grupa 3"/>
          <p:cNvGrpSpPr/>
          <p:nvPr/>
        </p:nvGrpSpPr>
        <p:grpSpPr>
          <a:xfrm>
            <a:off x="0" y="1"/>
            <a:ext cx="9144000" cy="925761"/>
            <a:chOff x="0" y="1"/>
            <a:chExt cx="9144000" cy="925761"/>
          </a:xfrm>
        </p:grpSpPr>
        <p:sp>
          <p:nvSpPr>
            <p:cNvPr id="5" name="Prostokąt 4"/>
            <p:cNvSpPr/>
            <p:nvPr/>
          </p:nvSpPr>
          <p:spPr>
            <a:xfrm>
              <a:off x="0" y="1"/>
              <a:ext cx="9144000" cy="692696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/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186978" y="171597"/>
              <a:ext cx="792088" cy="754165"/>
              <a:chOff x="251520" y="256559"/>
              <a:chExt cx="792088" cy="754165"/>
            </a:xfrm>
          </p:grpSpPr>
          <p:sp>
            <p:nvSpPr>
              <p:cNvPr id="8" name="Elipsa 7"/>
              <p:cNvSpPr/>
              <p:nvPr/>
            </p:nvSpPr>
            <p:spPr>
              <a:xfrm>
                <a:off x="251520" y="256559"/>
                <a:ext cx="792088" cy="75416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9" name="Picture 3" descr="C:\Users\wms\Documents\pelny_dostep\Geoportal_przekazane mapy\logo_wios\logowi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428" y="287404"/>
                <a:ext cx="727858" cy="666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pole tekstowe 6"/>
            <p:cNvSpPr txBox="1"/>
            <p:nvPr/>
          </p:nvSpPr>
          <p:spPr>
            <a:xfrm>
              <a:off x="1259632" y="249837"/>
              <a:ext cx="7128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FF6600"/>
                  </a:solidFill>
                  <a:latin typeface="+mj-lt"/>
                  <a:cs typeface="AngsanaUPC" panose="02020603050405020304" pitchFamily="18" charset="-34"/>
                </a:rPr>
                <a:t>Wojewódzki Inspektorat Ochrony Środowiska w Lublinie</a:t>
              </a:r>
              <a:endParaRPr lang="pl-PL" b="1" dirty="0">
                <a:solidFill>
                  <a:srgbClr val="FF6600"/>
                </a:solidFill>
                <a:latin typeface="+mj-lt"/>
                <a:cs typeface="AngsanaUPC" panose="02020603050405020304" pitchFamily="18" charset="-34"/>
              </a:endParaRPr>
            </a:p>
          </p:txBody>
        </p:sp>
      </p:grpSp>
      <p:sp>
        <p:nvSpPr>
          <p:cNvPr id="2" name="Objaśnienie w chmurce 1"/>
          <p:cNvSpPr/>
          <p:nvPr/>
        </p:nvSpPr>
        <p:spPr>
          <a:xfrm>
            <a:off x="1802465" y="4384881"/>
            <a:ext cx="4714332" cy="2290283"/>
          </a:xfrm>
          <a:prstGeom prst="cloudCallout">
            <a:avLst>
              <a:gd name="adj1" fmla="val 108191"/>
              <a:gd name="adj2" fmla="val 201944"/>
            </a:avLst>
          </a:prstGeom>
          <a:solidFill>
            <a:schemeClr val="accent2">
              <a:lumMod val="60000"/>
              <a:lumOff val="40000"/>
              <a:alpha val="5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210752" y="5013175"/>
            <a:ext cx="42386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accent2">
                    <a:lumMod val="50000"/>
                  </a:schemeClr>
                </a:solidFill>
              </a:rPr>
              <a:t>Ze względu na niskie koszty w porównaniu </a:t>
            </a:r>
            <a:endParaRPr lang="pl-PL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pl-PL" sz="1400" b="1" dirty="0" smtClean="0">
                <a:solidFill>
                  <a:schemeClr val="accent2">
                    <a:lumMod val="50000"/>
                  </a:schemeClr>
                </a:solidFill>
              </a:rPr>
              <a:t>do rozwiązań tradycyjnych</a:t>
            </a:r>
            <a:r>
              <a:rPr lang="pl-PL" sz="1400" b="1" dirty="0">
                <a:solidFill>
                  <a:schemeClr val="accent2">
                    <a:lumMod val="50000"/>
                  </a:schemeClr>
                </a:solidFill>
              </a:rPr>
              <a:t>, umieściliśmy </a:t>
            </a:r>
            <a:endParaRPr lang="pl-PL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pl-PL" sz="1400" b="1" dirty="0" smtClean="0">
                <a:solidFill>
                  <a:schemeClr val="accent2">
                    <a:lumMod val="50000"/>
                  </a:schemeClr>
                </a:solidFill>
              </a:rPr>
              <a:t>nasz </a:t>
            </a:r>
            <a:r>
              <a:rPr lang="pl-PL" sz="1400" b="1" dirty="0" err="1">
                <a:solidFill>
                  <a:schemeClr val="accent2">
                    <a:lumMod val="50000"/>
                  </a:schemeClr>
                </a:solidFill>
              </a:rPr>
              <a:t>geoportal</a:t>
            </a:r>
            <a:r>
              <a:rPr lang="pl-PL" sz="1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sz="1400" b="1" dirty="0" smtClean="0">
                <a:solidFill>
                  <a:schemeClr val="accent2">
                    <a:lumMod val="50000"/>
                  </a:schemeClr>
                </a:solidFill>
              </a:rPr>
              <a:t>„w </a:t>
            </a:r>
            <a:r>
              <a:rPr lang="pl-PL" sz="1400" b="1" dirty="0">
                <a:solidFill>
                  <a:schemeClr val="accent2">
                    <a:lumMod val="50000"/>
                  </a:schemeClr>
                </a:solidFill>
              </a:rPr>
              <a:t>chmurze</a:t>
            </a:r>
            <a:r>
              <a:rPr lang="pl-PL" sz="1400" b="1" dirty="0" smtClean="0">
                <a:solidFill>
                  <a:schemeClr val="accent2">
                    <a:lumMod val="50000"/>
                  </a:schemeClr>
                </a:solidFill>
              </a:rPr>
              <a:t>”     </a:t>
            </a:r>
          </a:p>
        </p:txBody>
      </p:sp>
    </p:spTree>
    <p:extLst>
      <p:ext uri="{BB962C8B-B14F-4D97-AF65-F5344CB8AC3E}">
        <p14:creationId xmlns:p14="http://schemas.microsoft.com/office/powerpoint/2010/main" val="19048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0" y="1"/>
            <a:ext cx="9144000" cy="925761"/>
            <a:chOff x="0" y="1"/>
            <a:chExt cx="9144000" cy="925761"/>
          </a:xfrm>
        </p:grpSpPr>
        <p:sp>
          <p:nvSpPr>
            <p:cNvPr id="5" name="Prostokąt 4"/>
            <p:cNvSpPr/>
            <p:nvPr/>
          </p:nvSpPr>
          <p:spPr>
            <a:xfrm>
              <a:off x="0" y="1"/>
              <a:ext cx="9144000" cy="692696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/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186978" y="171597"/>
              <a:ext cx="792088" cy="754165"/>
              <a:chOff x="251520" y="256559"/>
              <a:chExt cx="792088" cy="754165"/>
            </a:xfrm>
          </p:grpSpPr>
          <p:sp>
            <p:nvSpPr>
              <p:cNvPr id="8" name="Elipsa 7"/>
              <p:cNvSpPr/>
              <p:nvPr/>
            </p:nvSpPr>
            <p:spPr>
              <a:xfrm>
                <a:off x="251520" y="256559"/>
                <a:ext cx="792088" cy="75416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9" name="Picture 3" descr="C:\Users\wms\Documents\pelny_dostep\Geoportal_przekazane mapy\logo_wios\logowi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428" y="287404"/>
                <a:ext cx="727858" cy="666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pole tekstowe 6"/>
            <p:cNvSpPr txBox="1"/>
            <p:nvPr/>
          </p:nvSpPr>
          <p:spPr>
            <a:xfrm>
              <a:off x="1259632" y="249837"/>
              <a:ext cx="7128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FF6600"/>
                  </a:solidFill>
                  <a:latin typeface="+mj-lt"/>
                  <a:cs typeface="AngsanaUPC" panose="02020603050405020304" pitchFamily="18" charset="-34"/>
                </a:rPr>
                <a:t>Wojewódzki Inspektorat Ochrony Środowiska w Lublinie</a:t>
              </a:r>
              <a:endParaRPr lang="pl-PL" b="1" dirty="0">
                <a:solidFill>
                  <a:srgbClr val="FF6600"/>
                </a:solidFill>
                <a:latin typeface="+mj-lt"/>
                <a:cs typeface="AngsanaUPC" panose="02020603050405020304" pitchFamily="18" charset="-34"/>
              </a:endParaRPr>
            </a:p>
          </p:txBody>
        </p:sp>
      </p:grpSp>
      <p:sp>
        <p:nvSpPr>
          <p:cNvPr id="11" name="pole tekstowe 10"/>
          <p:cNvSpPr txBox="1"/>
          <p:nvPr/>
        </p:nvSpPr>
        <p:spPr>
          <a:xfrm>
            <a:off x="1223825" y="2058810"/>
            <a:ext cx="7056437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pl-PL" altLang="pl-PL" b="1" dirty="0">
              <a:solidFill>
                <a:srgbClr val="666699"/>
              </a:solidFill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pl-PL" altLang="pl-PL" b="1" dirty="0">
                <a:solidFill>
                  <a:srgbClr val="666699"/>
                </a:solidFill>
              </a:rPr>
              <a:t>Łączna emisja pyłów i gazów</a:t>
            </a:r>
            <a:r>
              <a:rPr lang="pl-PL" altLang="pl-PL" dirty="0">
                <a:solidFill>
                  <a:srgbClr val="666699"/>
                </a:solidFill>
              </a:rPr>
              <a:t> z zakładów szczególnie uciążliwych województwa lubelskiego w 2014 roku </a:t>
            </a:r>
          </a:p>
          <a:p>
            <a:pPr>
              <a:defRPr/>
            </a:pPr>
            <a:r>
              <a:rPr lang="pl-PL" altLang="pl-PL" dirty="0">
                <a:solidFill>
                  <a:srgbClr val="666699"/>
                </a:solidFill>
              </a:rPr>
              <a:t>(wg danych GUS) wynosiła:</a:t>
            </a:r>
          </a:p>
          <a:p>
            <a:pPr>
              <a:defRPr/>
            </a:pPr>
            <a:r>
              <a:rPr lang="pl-PL" altLang="pl-PL" dirty="0">
                <a:solidFill>
                  <a:srgbClr val="666699"/>
                </a:solidFill>
              </a:rPr>
              <a:t> </a:t>
            </a:r>
            <a:endParaRPr lang="pl-PL" altLang="pl-PL" dirty="0" smtClean="0">
              <a:solidFill>
                <a:srgbClr val="666699"/>
              </a:solidFill>
            </a:endParaRPr>
          </a:p>
          <a:p>
            <a:pPr>
              <a:defRPr/>
            </a:pPr>
            <a:r>
              <a:rPr lang="pl-PL" altLang="pl-PL" b="1" dirty="0">
                <a:solidFill>
                  <a:srgbClr val="666699"/>
                </a:solidFill>
              </a:rPr>
              <a:t>	gazy:    4 971,2tys. Mg</a:t>
            </a:r>
            <a:r>
              <a:rPr lang="pl-PL" altLang="pl-PL" dirty="0">
                <a:solidFill>
                  <a:srgbClr val="666699"/>
                </a:solidFill>
              </a:rPr>
              <a:t>       </a:t>
            </a:r>
          </a:p>
          <a:p>
            <a:pPr>
              <a:defRPr/>
            </a:pPr>
            <a:r>
              <a:rPr lang="pl-PL" altLang="pl-PL" b="1" dirty="0">
                <a:solidFill>
                  <a:srgbClr val="666699"/>
                </a:solidFill>
              </a:rPr>
              <a:t>	pyły:           1,922 tys. Mg</a:t>
            </a:r>
          </a:p>
          <a:p>
            <a:pPr>
              <a:defRPr/>
            </a:pPr>
            <a:r>
              <a:rPr lang="pl-PL" altLang="pl-PL" b="1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	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195736" y="836712"/>
            <a:ext cx="371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Monitoring jakości powietrza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pole tekstowe 2"/>
          <p:cNvSpPr txBox="1">
            <a:spLocks noChangeArrowheads="1"/>
          </p:cNvSpPr>
          <p:nvPr/>
        </p:nvSpPr>
        <p:spPr bwMode="auto">
          <a:xfrm>
            <a:off x="1331640" y="1556792"/>
            <a:ext cx="53292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l-PL" altLang="pl-PL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Emisja zanieczyszczeń do powietrza</a:t>
            </a:r>
          </a:p>
          <a:p>
            <a:pPr algn="ctr" eaLnBrk="1" hangingPunct="1"/>
            <a:endParaRPr lang="pl-PL" altLang="pl-PL" dirty="0"/>
          </a:p>
        </p:txBody>
      </p:sp>
      <p:grpSp>
        <p:nvGrpSpPr>
          <p:cNvPr id="13" name="Group 1018"/>
          <p:cNvGrpSpPr>
            <a:grpSpLocks/>
          </p:cNvGrpSpPr>
          <p:nvPr/>
        </p:nvGrpSpPr>
        <p:grpSpPr bwMode="auto">
          <a:xfrm>
            <a:off x="4572000" y="4436501"/>
            <a:ext cx="2704238" cy="2171873"/>
            <a:chOff x="-287" y="1229"/>
            <a:chExt cx="1529" cy="1099"/>
          </a:xfrm>
        </p:grpSpPr>
        <p:pic>
          <p:nvPicPr>
            <p:cNvPr id="14" name="Picture 10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7" y="1229"/>
              <a:ext cx="1382" cy="9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 Box 1017"/>
            <p:cNvSpPr txBox="1">
              <a:spLocks noChangeArrowheads="1"/>
            </p:cNvSpPr>
            <p:nvPr/>
          </p:nvSpPr>
          <p:spPr bwMode="auto">
            <a:xfrm>
              <a:off x="-200" y="2170"/>
              <a:ext cx="1442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pl-PL" altLang="pl-PL" sz="1100" dirty="0" smtClean="0">
                  <a:latin typeface="+mn-lt"/>
                </a:rPr>
                <a:t>Zakłady Azotowe „Puławy” S.A</a:t>
              </a:r>
              <a:r>
                <a:rPr lang="pl-PL" altLang="pl-PL" sz="1100" dirty="0" smtClean="0">
                  <a:latin typeface="Tahoma" pitchFamily="34" charset="0"/>
                </a:rPr>
                <a:t>.</a:t>
              </a:r>
              <a:endParaRPr lang="pl-PL" altLang="pl-PL" sz="1100" dirty="0">
                <a:latin typeface="Tahoma" pitchFamily="34" charset="0"/>
              </a:endParaRPr>
            </a:p>
          </p:txBody>
        </p:sp>
      </p:grpSp>
      <p:grpSp>
        <p:nvGrpSpPr>
          <p:cNvPr id="19" name="Group 1019"/>
          <p:cNvGrpSpPr>
            <a:grpSpLocks/>
          </p:cNvGrpSpPr>
          <p:nvPr/>
        </p:nvGrpSpPr>
        <p:grpSpPr bwMode="auto">
          <a:xfrm>
            <a:off x="1547949" y="4436500"/>
            <a:ext cx="2448310" cy="2166195"/>
            <a:chOff x="585" y="2149"/>
            <a:chExt cx="1624" cy="1440"/>
          </a:xfrm>
        </p:grpSpPr>
        <p:pic>
          <p:nvPicPr>
            <p:cNvPr id="20" name="Picture 1013" descr="EC Lublin-Wrotków (widok ogólny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" y="2149"/>
              <a:ext cx="1624" cy="1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Box 1015"/>
            <p:cNvSpPr txBox="1">
              <a:spLocks noChangeArrowheads="1"/>
            </p:cNvSpPr>
            <p:nvPr/>
          </p:nvSpPr>
          <p:spPr bwMode="auto">
            <a:xfrm>
              <a:off x="877" y="3415"/>
              <a:ext cx="10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eaLnBrk="1" hangingPunct="1"/>
              <a:r>
                <a:rPr lang="pl-PL" altLang="pl-PL" sz="1100" dirty="0">
                  <a:latin typeface="+mn-lt"/>
                </a:rPr>
                <a:t>E.C. Lublin Wrotków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74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0" y="1"/>
            <a:ext cx="9144000" cy="925761"/>
            <a:chOff x="0" y="1"/>
            <a:chExt cx="9144000" cy="925761"/>
          </a:xfrm>
        </p:grpSpPr>
        <p:sp>
          <p:nvSpPr>
            <p:cNvPr id="5" name="Prostokąt 4"/>
            <p:cNvSpPr/>
            <p:nvPr/>
          </p:nvSpPr>
          <p:spPr>
            <a:xfrm>
              <a:off x="0" y="1"/>
              <a:ext cx="9144000" cy="692696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/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186978" y="171597"/>
              <a:ext cx="792088" cy="754165"/>
              <a:chOff x="251520" y="256559"/>
              <a:chExt cx="792088" cy="754165"/>
            </a:xfrm>
          </p:grpSpPr>
          <p:sp>
            <p:nvSpPr>
              <p:cNvPr id="8" name="Elipsa 7"/>
              <p:cNvSpPr/>
              <p:nvPr/>
            </p:nvSpPr>
            <p:spPr>
              <a:xfrm>
                <a:off x="251520" y="256559"/>
                <a:ext cx="792088" cy="75416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9" name="Picture 3" descr="C:\Users\wms\Documents\pelny_dostep\Geoportal_przekazane mapy\logo_wios\logowi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428" y="287404"/>
                <a:ext cx="727858" cy="666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pole tekstowe 6"/>
            <p:cNvSpPr txBox="1"/>
            <p:nvPr/>
          </p:nvSpPr>
          <p:spPr>
            <a:xfrm>
              <a:off x="1259632" y="249837"/>
              <a:ext cx="7128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FF6600"/>
                  </a:solidFill>
                  <a:latin typeface="+mj-lt"/>
                  <a:cs typeface="AngsanaUPC" panose="02020603050405020304" pitchFamily="18" charset="-34"/>
                </a:rPr>
                <a:t>Wojewódzki Inspektorat Ochrony Środowiska w Lublinie</a:t>
              </a:r>
              <a:endParaRPr lang="pl-PL" b="1" dirty="0">
                <a:solidFill>
                  <a:srgbClr val="FF6600"/>
                </a:solidFill>
                <a:latin typeface="+mj-lt"/>
                <a:cs typeface="AngsanaUPC" panose="02020603050405020304" pitchFamily="18" charset="-34"/>
              </a:endParaRPr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2195736" y="836712"/>
            <a:ext cx="371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Monitoring jakości powietrza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pole tekstowe 2"/>
          <p:cNvSpPr txBox="1">
            <a:spLocks noChangeArrowheads="1"/>
          </p:cNvSpPr>
          <p:nvPr/>
        </p:nvSpPr>
        <p:spPr bwMode="auto">
          <a:xfrm>
            <a:off x="2051720" y="1700807"/>
            <a:ext cx="5184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altLang="pl-PL" dirty="0">
                <a:solidFill>
                  <a:schemeClr val="tx2"/>
                </a:solidFill>
                <a:latin typeface="Bookman Old Style" pitchFamily="18" charset="0"/>
              </a:rPr>
              <a:t>Emisja zanieczyszczeń do powietrza</a:t>
            </a:r>
          </a:p>
          <a:p>
            <a:pPr eaLnBrk="1" hangingPunct="1"/>
            <a:endParaRPr lang="pl-PL" altLang="pl-PL" dirty="0"/>
          </a:p>
        </p:txBody>
      </p:sp>
      <p:sp>
        <p:nvSpPr>
          <p:cNvPr id="12" name="pole tekstowe 3"/>
          <p:cNvSpPr txBox="1">
            <a:spLocks noChangeArrowheads="1"/>
          </p:cNvSpPr>
          <p:nvPr/>
        </p:nvSpPr>
        <p:spPr bwMode="auto">
          <a:xfrm>
            <a:off x="2123728" y="2527449"/>
            <a:ext cx="562920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altLang="pl-PL" dirty="0">
                <a:solidFill>
                  <a:srgbClr val="666699"/>
                </a:solidFill>
              </a:rPr>
              <a:t>W skali kraju województwo lubelskie zajmuje</a:t>
            </a:r>
            <a:r>
              <a:rPr lang="pl-PL" altLang="pl-PL" dirty="0" smtClean="0">
                <a:solidFill>
                  <a:srgbClr val="666699"/>
                </a:solidFill>
              </a:rPr>
              <a:t>:</a:t>
            </a:r>
          </a:p>
          <a:p>
            <a:pPr eaLnBrk="1" hangingPunct="1"/>
            <a:r>
              <a:rPr lang="pl-PL" altLang="pl-PL" sz="1200" i="1" dirty="0" smtClean="0">
                <a:solidFill>
                  <a:srgbClr val="666699"/>
                </a:solidFill>
              </a:rPr>
              <a:t>(źródło: GUS )</a:t>
            </a:r>
          </a:p>
        </p:txBody>
      </p:sp>
      <p:sp>
        <p:nvSpPr>
          <p:cNvPr id="13" name="Rectangle 2" descr="Papierowa torba"/>
          <p:cNvSpPr>
            <a:spLocks noChangeArrowheads="1"/>
          </p:cNvSpPr>
          <p:nvPr/>
        </p:nvSpPr>
        <p:spPr bwMode="auto">
          <a:xfrm>
            <a:off x="5900029" y="4251172"/>
            <a:ext cx="31242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b="1" dirty="0">
                <a:solidFill>
                  <a:srgbClr val="666699"/>
                </a:solidFill>
                <a:latin typeface="Century Schoolbook" pitchFamily="18" charset="0"/>
              </a:rPr>
              <a:t>miejsce pod względem emisji gazów (z CO</a:t>
            </a:r>
            <a:r>
              <a:rPr lang="pl-PL" altLang="pl-PL" sz="1400" b="1" baseline="-25000" dirty="0">
                <a:solidFill>
                  <a:srgbClr val="666699"/>
                </a:solidFill>
                <a:latin typeface="Century Schoolbook" pitchFamily="18" charset="0"/>
              </a:rPr>
              <a:t>2</a:t>
            </a:r>
            <a:r>
              <a:rPr lang="pl-PL" altLang="pl-PL" sz="1400" b="1" dirty="0">
                <a:solidFill>
                  <a:srgbClr val="666699"/>
                </a:solidFill>
                <a:latin typeface="Century Schoolbook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400" b="1" dirty="0">
              <a:solidFill>
                <a:srgbClr val="666699"/>
              </a:solidFill>
              <a:latin typeface="Century Schoolbook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b="1" dirty="0">
                <a:solidFill>
                  <a:srgbClr val="666699"/>
                </a:solidFill>
                <a:latin typeface="Century Schoolbook" pitchFamily="18" charset="0"/>
              </a:rPr>
              <a:t>miejsce pod względem  emisji pyłów</a:t>
            </a:r>
          </a:p>
        </p:txBody>
      </p:sp>
      <p:sp>
        <p:nvSpPr>
          <p:cNvPr id="14" name="Rectangle 5" descr="Papierowa torba"/>
          <p:cNvSpPr>
            <a:spLocks noChangeArrowheads="1"/>
          </p:cNvSpPr>
          <p:nvPr/>
        </p:nvSpPr>
        <p:spPr bwMode="auto">
          <a:xfrm>
            <a:off x="505988" y="3645024"/>
            <a:ext cx="598328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pl-PL" sz="1400" b="1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      </a:t>
            </a:r>
          </a:p>
          <a:p>
            <a:pPr eaLnBrk="1" hangingPunct="1">
              <a:defRPr/>
            </a:pPr>
            <a:r>
              <a:rPr lang="pl-PL" altLang="pl-PL" sz="1400" b="1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    </a:t>
            </a:r>
            <a:r>
              <a:rPr lang="pl-PL" altLang="pl-PL" sz="1400" b="1" dirty="0" smtClean="0">
                <a:solidFill>
                  <a:srgbClr val="666699"/>
                </a:solidFill>
                <a:latin typeface="Tahoma" pitchFamily="34" charset="0"/>
              </a:rPr>
              <a:t>2008 r.   2009 r.  2010 r.  2011 r.  2012 r. 2013 r.  2014 r.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85722" y="4337030"/>
            <a:ext cx="5160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pl-PL" sz="1600" b="1" dirty="0" smtClean="0">
                <a:solidFill>
                  <a:srgbClr val="666699"/>
                </a:solidFill>
              </a:rPr>
              <a:t> 12          12          12         12	      12          12         12</a:t>
            </a:r>
            <a:r>
              <a:rPr lang="pl-PL" altLang="pl-PL" sz="1600" b="1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39066" y="4836166"/>
            <a:ext cx="5273094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rgbClr val="666699"/>
                </a:solidFill>
                <a:latin typeface="Arial" charset="0"/>
              </a:rPr>
              <a:t>  10          </a:t>
            </a:r>
            <a:r>
              <a:rPr lang="pl-PL" altLang="pl-PL" sz="1600" b="1" dirty="0">
                <a:solidFill>
                  <a:srgbClr val="666699"/>
                </a:solidFill>
                <a:latin typeface="Arial" charset="0"/>
              </a:rPr>
              <a:t>11          11         12	     </a:t>
            </a:r>
            <a:r>
              <a:rPr lang="pl-PL" altLang="pl-PL" sz="1600" b="1" dirty="0" smtClean="0">
                <a:solidFill>
                  <a:srgbClr val="666699"/>
                </a:solidFill>
                <a:latin typeface="Arial" charset="0"/>
              </a:rPr>
              <a:t>  12          </a:t>
            </a:r>
            <a:r>
              <a:rPr lang="pl-PL" altLang="pl-PL" sz="1600" b="1" dirty="0">
                <a:solidFill>
                  <a:srgbClr val="666699"/>
                </a:solidFill>
                <a:latin typeface="Arial" charset="0"/>
              </a:rPr>
              <a:t>11         </a:t>
            </a:r>
            <a:r>
              <a:rPr lang="pl-PL" altLang="pl-PL" sz="1600" b="1" dirty="0" smtClean="0">
                <a:solidFill>
                  <a:srgbClr val="666699"/>
                </a:solidFill>
                <a:latin typeface="Arial" charset="0"/>
              </a:rPr>
              <a:t>11</a:t>
            </a:r>
            <a:endParaRPr lang="pl-PL" altLang="pl-PL" sz="1600" b="1" dirty="0">
              <a:solidFill>
                <a:srgbClr val="6666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2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0" y="1"/>
            <a:ext cx="9144000" cy="925761"/>
            <a:chOff x="0" y="1"/>
            <a:chExt cx="9144000" cy="925761"/>
          </a:xfrm>
        </p:grpSpPr>
        <p:sp>
          <p:nvSpPr>
            <p:cNvPr id="5" name="Prostokąt 4"/>
            <p:cNvSpPr/>
            <p:nvPr/>
          </p:nvSpPr>
          <p:spPr>
            <a:xfrm>
              <a:off x="0" y="1"/>
              <a:ext cx="9144000" cy="692696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/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186978" y="171597"/>
              <a:ext cx="792088" cy="754165"/>
              <a:chOff x="251520" y="256559"/>
              <a:chExt cx="792088" cy="754165"/>
            </a:xfrm>
          </p:grpSpPr>
          <p:sp>
            <p:nvSpPr>
              <p:cNvPr id="8" name="Elipsa 7"/>
              <p:cNvSpPr/>
              <p:nvPr/>
            </p:nvSpPr>
            <p:spPr>
              <a:xfrm>
                <a:off x="251520" y="256559"/>
                <a:ext cx="792088" cy="75416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9" name="Picture 3" descr="C:\Users\wms\Documents\pelny_dostep\Geoportal_przekazane mapy\logo_wios\logowi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428" y="287404"/>
                <a:ext cx="727858" cy="666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pole tekstowe 6"/>
            <p:cNvSpPr txBox="1"/>
            <p:nvPr/>
          </p:nvSpPr>
          <p:spPr>
            <a:xfrm>
              <a:off x="1259632" y="249837"/>
              <a:ext cx="7128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FF6600"/>
                  </a:solidFill>
                  <a:latin typeface="+mj-lt"/>
                  <a:cs typeface="AngsanaUPC" panose="02020603050405020304" pitchFamily="18" charset="-34"/>
                </a:rPr>
                <a:t>Wojewódzki Inspektorat Ochrony Środowiska w Lublinie</a:t>
              </a:r>
              <a:endParaRPr lang="pl-PL" b="1" dirty="0">
                <a:solidFill>
                  <a:srgbClr val="FF6600"/>
                </a:solidFill>
                <a:latin typeface="+mj-lt"/>
                <a:cs typeface="AngsanaUPC" panose="02020603050405020304" pitchFamily="18" charset="-34"/>
              </a:endParaRPr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2267744" y="925762"/>
            <a:ext cx="371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Monitoring jakości powietrza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59632" y="1745009"/>
            <a:ext cx="6408712" cy="3397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>
                <a:solidFill>
                  <a:srgbClr val="666699"/>
                </a:solidFill>
                <a:latin typeface="Century Schoolbook" pitchFamily="18" charset="0"/>
              </a:rPr>
              <a:t>Ocena jakości powietrza na obszarze stref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30200" y="2348880"/>
            <a:ext cx="8483600" cy="19875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l-PL" altLang="pl-PL" sz="1600" dirty="0">
                <a:solidFill>
                  <a:srgbClr val="666699"/>
                </a:solidFill>
                <a:latin typeface="Century Schoolbook" pitchFamily="18" charset="0"/>
              </a:rPr>
              <a:t>Zgodnie z ustawą </a:t>
            </a:r>
            <a:r>
              <a:rPr lang="pl-PL" altLang="pl-PL" sz="1600" dirty="0" err="1">
                <a:solidFill>
                  <a:srgbClr val="666699"/>
                </a:solidFill>
                <a:latin typeface="Century Schoolbook" pitchFamily="18" charset="0"/>
              </a:rPr>
              <a:t>Poś</a:t>
            </a:r>
            <a:r>
              <a:rPr lang="pl-PL" altLang="pl-PL" sz="1600" dirty="0">
                <a:solidFill>
                  <a:srgbClr val="666699"/>
                </a:solidFill>
                <a:latin typeface="Century Schoolbook" pitchFamily="18" charset="0"/>
              </a:rPr>
              <a:t>  (Dz. U. z 2013 r. poz. 1232) strefę stanowi:</a:t>
            </a:r>
          </a:p>
          <a:p>
            <a:pPr lvl="4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pl-PL" altLang="pl-PL" sz="1600" dirty="0">
              <a:solidFill>
                <a:srgbClr val="666699"/>
              </a:solidFill>
              <a:latin typeface="Century Schoolbook" pitchFamily="18" charset="0"/>
            </a:endParaRPr>
          </a:p>
          <a:p>
            <a:pPr lvl="4" eaLnBrk="1" hangingPunct="1">
              <a:lnSpc>
                <a:spcPct val="110000"/>
              </a:lnSpc>
              <a:spcBef>
                <a:spcPct val="0"/>
              </a:spcBef>
              <a:buFontTx/>
              <a:buAutoNum type="arabicParenR"/>
            </a:pPr>
            <a:r>
              <a:rPr lang="pl-PL" altLang="pl-PL" sz="1600" dirty="0">
                <a:solidFill>
                  <a:srgbClr val="666699"/>
                </a:solidFill>
                <a:latin typeface="Century Schoolbook" pitchFamily="18" charset="0"/>
              </a:rPr>
              <a:t>aglomeracja o liczbie mieszkańców większej niż 250 tysięcy;</a:t>
            </a:r>
          </a:p>
          <a:p>
            <a:pPr lvl="4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l-PL" altLang="pl-PL" sz="1600" dirty="0">
                <a:solidFill>
                  <a:srgbClr val="666699"/>
                </a:solidFill>
                <a:latin typeface="Century Schoolbook" pitchFamily="18" charset="0"/>
              </a:rPr>
              <a:t>2)   miasto o liczbie mieszkańców większej niż 100 tysięcy;</a:t>
            </a:r>
          </a:p>
          <a:p>
            <a:pPr lvl="4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l-PL" altLang="pl-PL" sz="1600" dirty="0">
                <a:solidFill>
                  <a:srgbClr val="666699"/>
                </a:solidFill>
                <a:latin typeface="Century Schoolbook" pitchFamily="18" charset="0"/>
              </a:rPr>
              <a:t>3)   pozostały  obszar  województwa,  niewchodzący w skład miast o liczbie  mieszkańców  większej  niż  100  tysięcy  oraz aglomeracji. </a:t>
            </a:r>
            <a:endParaRPr lang="pl-PL" altLang="pl-PL" sz="1600" b="1" dirty="0">
              <a:solidFill>
                <a:srgbClr val="666699"/>
              </a:solidFill>
              <a:latin typeface="Century Schoolbook" pitchFamily="18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49992" y="4725144"/>
            <a:ext cx="7956550" cy="10763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>
                <a:solidFill>
                  <a:srgbClr val="666699"/>
                </a:solidFill>
                <a:latin typeface="Century Schoolbook" pitchFamily="18" charset="0"/>
              </a:rPr>
              <a:t>województwo lubelskie –  2 strefy, tj.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>
                <a:solidFill>
                  <a:srgbClr val="666699"/>
                </a:solidFill>
                <a:latin typeface="Century Schoolbook" pitchFamily="18" charset="0"/>
              </a:rPr>
              <a:t>				Aglomeracja Lubelska</a:t>
            </a:r>
            <a:r>
              <a:rPr lang="pl-PL" altLang="pl-PL" sz="1600" dirty="0">
                <a:solidFill>
                  <a:srgbClr val="666699"/>
                </a:solidFill>
                <a:latin typeface="Century Schoolbook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>
                <a:solidFill>
                  <a:srgbClr val="666699"/>
                </a:solidFill>
                <a:latin typeface="Century Schoolbook" pitchFamily="18" charset="0"/>
              </a:rPr>
              <a:t>				i </a:t>
            </a:r>
            <a:r>
              <a:rPr lang="pl-PL" altLang="pl-PL" sz="1600" b="1" dirty="0">
                <a:solidFill>
                  <a:srgbClr val="666699"/>
                </a:solidFill>
                <a:latin typeface="Century Schoolbook" pitchFamily="18" charset="0"/>
              </a:rPr>
              <a:t>strefa lubelska</a:t>
            </a:r>
            <a:r>
              <a:rPr lang="pl-PL" altLang="pl-PL" sz="1600" dirty="0">
                <a:solidFill>
                  <a:srgbClr val="666699"/>
                </a:solidFill>
                <a:latin typeface="Century Schoolbook" pitchFamily="18" charset="0"/>
              </a:rPr>
              <a:t> (</a:t>
            </a:r>
            <a:r>
              <a:rPr lang="pl-PL" altLang="pl-PL" sz="1600" i="1" dirty="0">
                <a:solidFill>
                  <a:srgbClr val="666699"/>
                </a:solidFill>
                <a:latin typeface="Century Schoolbook" pitchFamily="18" charset="0"/>
              </a:rPr>
              <a:t>pozostały obszar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i="1" dirty="0">
                <a:solidFill>
                  <a:srgbClr val="666699"/>
                </a:solidFill>
                <a:latin typeface="Century Schoolbook" pitchFamily="18" charset="0"/>
              </a:rPr>
              <a:t>				województwa poza aglomeracją</a:t>
            </a:r>
            <a:r>
              <a:rPr lang="pl-PL" altLang="pl-PL" sz="1600" dirty="0">
                <a:solidFill>
                  <a:srgbClr val="666699"/>
                </a:solidFill>
                <a:latin typeface="Century Schoolbook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04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0" y="1"/>
            <a:ext cx="9144000" cy="925761"/>
            <a:chOff x="0" y="1"/>
            <a:chExt cx="9144000" cy="925761"/>
          </a:xfrm>
        </p:grpSpPr>
        <p:sp>
          <p:nvSpPr>
            <p:cNvPr id="5" name="Prostokąt 4"/>
            <p:cNvSpPr/>
            <p:nvPr/>
          </p:nvSpPr>
          <p:spPr>
            <a:xfrm>
              <a:off x="0" y="1"/>
              <a:ext cx="9144000" cy="692696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/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186978" y="171597"/>
              <a:ext cx="792088" cy="754165"/>
              <a:chOff x="251520" y="256559"/>
              <a:chExt cx="792088" cy="754165"/>
            </a:xfrm>
          </p:grpSpPr>
          <p:sp>
            <p:nvSpPr>
              <p:cNvPr id="8" name="Elipsa 7"/>
              <p:cNvSpPr/>
              <p:nvPr/>
            </p:nvSpPr>
            <p:spPr>
              <a:xfrm>
                <a:off x="251520" y="256559"/>
                <a:ext cx="792088" cy="75416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9" name="Picture 3" descr="C:\Users\wms\Documents\pelny_dostep\Geoportal_przekazane mapy\logo_wios\logowi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428" y="287404"/>
                <a:ext cx="727858" cy="666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pole tekstowe 6"/>
            <p:cNvSpPr txBox="1"/>
            <p:nvPr/>
          </p:nvSpPr>
          <p:spPr>
            <a:xfrm>
              <a:off x="1259632" y="249837"/>
              <a:ext cx="7128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FF6600"/>
                  </a:solidFill>
                  <a:latin typeface="+mj-lt"/>
                  <a:cs typeface="AngsanaUPC" panose="02020603050405020304" pitchFamily="18" charset="-34"/>
                </a:rPr>
                <a:t>Wojewódzki Inspektorat Ochrony Środowiska w Lublinie</a:t>
              </a:r>
              <a:endParaRPr lang="pl-PL" b="1" dirty="0">
                <a:solidFill>
                  <a:srgbClr val="FF6600"/>
                </a:solidFill>
                <a:latin typeface="+mj-lt"/>
                <a:cs typeface="AngsanaUPC" panose="02020603050405020304" pitchFamily="18" charset="-34"/>
              </a:endParaRPr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2339752" y="925762"/>
            <a:ext cx="371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Monitoring jakości powietrza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ytuł 1"/>
          <p:cNvSpPr txBox="1">
            <a:spLocks/>
          </p:cNvSpPr>
          <p:nvPr/>
        </p:nvSpPr>
        <p:spPr>
          <a:xfrm>
            <a:off x="715070" y="1054806"/>
            <a:ext cx="7772400" cy="501986"/>
          </a:xfrm>
          <a:prstGeom prst="rect">
            <a:avLst/>
          </a:prstGeom>
        </p:spPr>
        <p:txBody>
          <a:bodyPr vert="horz" rtlCol="0" anchor="b">
            <a:normAutofit fontScale="5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pl-PL" altLang="pl-PL" b="1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pl-PL" altLang="pl-PL" b="1" dirty="0" smtClean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pl-PL" dirty="0">
              <a:latin typeface="+mn-lt"/>
            </a:endParaRPr>
          </a:p>
        </p:txBody>
      </p:sp>
      <p:sp>
        <p:nvSpPr>
          <p:cNvPr id="14" name="Podtytuł 2"/>
          <p:cNvSpPr txBox="1">
            <a:spLocks/>
          </p:cNvSpPr>
          <p:nvPr/>
        </p:nvSpPr>
        <p:spPr>
          <a:xfrm>
            <a:off x="494582" y="2931123"/>
            <a:ext cx="7992888" cy="569885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pl-PL" altLang="pl-PL" sz="14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    </a:t>
            </a:r>
            <a:r>
              <a:rPr lang="pl-PL" altLang="pl-PL" sz="1400" dirty="0" smtClean="0">
                <a:latin typeface="Century Schoolbook" panose="02040604050505020304" pitchFamily="18" charset="0"/>
              </a:rPr>
              <a:t>Przekroczenia 24-godzinnych stężeń pyłu PM10 i średniorocznych stężeń </a:t>
            </a:r>
            <a:r>
              <a:rPr lang="pl-PL" altLang="pl-PL" sz="1400" dirty="0" err="1" smtClean="0">
                <a:latin typeface="Century Schoolbook" panose="02040604050505020304" pitchFamily="18" charset="0"/>
              </a:rPr>
              <a:t>benzo</a:t>
            </a:r>
            <a:r>
              <a:rPr lang="pl-PL" altLang="pl-PL" sz="1400" dirty="0" smtClean="0">
                <a:latin typeface="Century Schoolbook" panose="02040604050505020304" pitchFamily="18" charset="0"/>
              </a:rPr>
              <a:t>/a/</a:t>
            </a:r>
            <a:r>
              <a:rPr lang="pl-PL" altLang="pl-PL" sz="1400" dirty="0" err="1" smtClean="0">
                <a:latin typeface="Century Schoolbook" panose="02040604050505020304" pitchFamily="18" charset="0"/>
              </a:rPr>
              <a:t>pirenu</a:t>
            </a:r>
            <a:r>
              <a:rPr lang="pl-PL" altLang="pl-PL" sz="1400" dirty="0" smtClean="0">
                <a:latin typeface="Century Schoolbook" panose="02040604050505020304" pitchFamily="18" charset="0"/>
              </a:rPr>
              <a:t> wystąpiły na wszystkich stanowiskach pomiarowych, pyłu PM2,5 na 3 z 5 istniejących</a:t>
            </a:r>
            <a:endParaRPr lang="pl-PL" sz="1400" dirty="0" smtClean="0">
              <a:latin typeface="Century Schoolbook" panose="02040604050505020304" pitchFamily="18" charset="0"/>
            </a:endParaRPr>
          </a:p>
        </p:txBody>
      </p:sp>
      <p:pic>
        <p:nvPicPr>
          <p:cNvPr id="11" name="Picture 11" descr="Sliwiński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75827"/>
            <a:ext cx="2519363" cy="1890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827584" y="6266539"/>
            <a:ext cx="248978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0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Stacja w Lublinie przy ul. Śliwińskiego</a:t>
            </a:r>
          </a:p>
        </p:txBody>
      </p:sp>
      <p:sp>
        <p:nvSpPr>
          <p:cNvPr id="2" name="Prostokąt 1"/>
          <p:cNvSpPr/>
          <p:nvPr/>
        </p:nvSpPr>
        <p:spPr>
          <a:xfrm>
            <a:off x="827584" y="1700808"/>
            <a:ext cx="73853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altLang="pl-PL" sz="1400" dirty="0"/>
              <a:t>W ocenie za 2015 r. Aglomeracja Lubelska i strefa lubelska  uzyskały </a:t>
            </a:r>
            <a:r>
              <a:rPr lang="pl-PL" altLang="pl-PL" sz="1400" b="1" dirty="0">
                <a:solidFill>
                  <a:srgbClr val="FF0000"/>
                </a:solidFill>
              </a:rPr>
              <a:t>klasę C</a:t>
            </a:r>
            <a:r>
              <a:rPr lang="pl-PL" altLang="pl-PL" sz="1400" dirty="0">
                <a:solidFill>
                  <a:srgbClr val="FF0000"/>
                </a:solidFill>
              </a:rPr>
              <a:t> </a:t>
            </a:r>
            <a:r>
              <a:rPr lang="pl-PL" altLang="pl-PL" sz="1400" dirty="0"/>
              <a:t>ze względu na przekroczenia 24-godzinnych stężeń pyłu PM10, średniorocznych stężeń pyłu PM2,5 </a:t>
            </a:r>
            <a:r>
              <a:rPr lang="pl-PL" altLang="pl-PL" sz="1400" dirty="0" smtClean="0"/>
              <a:t>i </a:t>
            </a:r>
            <a:r>
              <a:rPr lang="pl-PL" altLang="pl-PL" sz="1400" dirty="0" err="1"/>
              <a:t>benzo</a:t>
            </a:r>
            <a:r>
              <a:rPr lang="pl-PL" altLang="pl-PL" sz="1400" dirty="0"/>
              <a:t>/a/</a:t>
            </a:r>
            <a:r>
              <a:rPr lang="pl-PL" altLang="pl-PL" sz="1400" dirty="0" err="1"/>
              <a:t>pirenu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6204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0" y="1"/>
            <a:ext cx="9144000" cy="925761"/>
            <a:chOff x="0" y="1"/>
            <a:chExt cx="9144000" cy="925761"/>
          </a:xfrm>
        </p:grpSpPr>
        <p:sp>
          <p:nvSpPr>
            <p:cNvPr id="5" name="Prostokąt 4"/>
            <p:cNvSpPr/>
            <p:nvPr/>
          </p:nvSpPr>
          <p:spPr>
            <a:xfrm>
              <a:off x="0" y="1"/>
              <a:ext cx="9144000" cy="692696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/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186978" y="171597"/>
              <a:ext cx="792088" cy="754165"/>
              <a:chOff x="251520" y="256559"/>
              <a:chExt cx="792088" cy="754165"/>
            </a:xfrm>
          </p:grpSpPr>
          <p:sp>
            <p:nvSpPr>
              <p:cNvPr id="8" name="Elipsa 7"/>
              <p:cNvSpPr/>
              <p:nvPr/>
            </p:nvSpPr>
            <p:spPr>
              <a:xfrm>
                <a:off x="251520" y="256559"/>
                <a:ext cx="792088" cy="75416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9" name="Picture 3" descr="C:\Users\wms\Documents\pelny_dostep\Geoportal_przekazane mapy\logo_wios\logowi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428" y="287404"/>
                <a:ext cx="727858" cy="666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pole tekstowe 6"/>
            <p:cNvSpPr txBox="1"/>
            <p:nvPr/>
          </p:nvSpPr>
          <p:spPr>
            <a:xfrm>
              <a:off x="1259632" y="249837"/>
              <a:ext cx="7128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FF6600"/>
                  </a:solidFill>
                  <a:latin typeface="+mj-lt"/>
                  <a:cs typeface="AngsanaUPC" panose="02020603050405020304" pitchFamily="18" charset="-34"/>
                </a:rPr>
                <a:t>Wojewódzki Inspektorat Ochrony Środowiska w Lublinie</a:t>
              </a:r>
              <a:endParaRPr lang="pl-PL" b="1" dirty="0">
                <a:solidFill>
                  <a:srgbClr val="FF6600"/>
                </a:solidFill>
                <a:latin typeface="+mj-lt"/>
                <a:cs typeface="AngsanaUPC" panose="02020603050405020304" pitchFamily="18" charset="-34"/>
              </a:endParaRPr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2195736" y="836712"/>
            <a:ext cx="371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Monitoring jakości powietrza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Symbol zastępczy tekstu 2"/>
          <p:cNvSpPr txBox="1">
            <a:spLocks/>
          </p:cNvSpPr>
          <p:nvPr/>
        </p:nvSpPr>
        <p:spPr>
          <a:xfrm>
            <a:off x="431540" y="1988840"/>
            <a:ext cx="8280920" cy="90011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pl-PL" altLang="pl-PL" sz="1600" b="1" dirty="0" smtClean="0">
                <a:latin typeface="Century Schoolbook" panose="02040604050505020304" pitchFamily="18" charset="0"/>
              </a:rPr>
              <a:t>Najwięcej dni z przekroczeniami 24-godzinnych stężeń pyłu PM10 występowało w sezonie grzewczym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l-PL" sz="1600" dirty="0" smtClean="0">
              <a:latin typeface="Century Schoolbook" panose="020406040505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pl-PL" sz="1600" dirty="0" smtClean="0">
              <a:latin typeface="Century Schoolbook" panose="02040604050505020304" pitchFamily="18" charset="0"/>
            </a:endParaRPr>
          </a:p>
        </p:txBody>
      </p:sp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951193"/>
              </p:ext>
            </p:extLst>
          </p:nvPr>
        </p:nvGraphicFramePr>
        <p:xfrm>
          <a:off x="832853" y="3861048"/>
          <a:ext cx="3595117" cy="164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Wykres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350976"/>
              </p:ext>
            </p:extLst>
          </p:nvPr>
        </p:nvGraphicFramePr>
        <p:xfrm>
          <a:off x="4505261" y="3861048"/>
          <a:ext cx="3648075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Prostokąt 1"/>
          <p:cNvSpPr/>
          <p:nvPr/>
        </p:nvSpPr>
        <p:spPr>
          <a:xfrm>
            <a:off x="1259632" y="3362533"/>
            <a:ext cx="6696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pl-PL" sz="1200" dirty="0">
                <a:latin typeface="Century Schoolbook" panose="02040604050505020304" pitchFamily="18" charset="0"/>
              </a:rPr>
              <a:t>Przekroczenia pyłu PM10 na tle zmian temperatury w Lublinie i Białej Podlaskiej w 2015 r.</a:t>
            </a:r>
          </a:p>
        </p:txBody>
      </p:sp>
    </p:spTree>
    <p:extLst>
      <p:ext uri="{BB962C8B-B14F-4D97-AF65-F5344CB8AC3E}">
        <p14:creationId xmlns:p14="http://schemas.microsoft.com/office/powerpoint/2010/main" val="26204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0" y="1"/>
            <a:ext cx="9144000" cy="925761"/>
            <a:chOff x="0" y="1"/>
            <a:chExt cx="9144000" cy="925761"/>
          </a:xfrm>
        </p:grpSpPr>
        <p:sp>
          <p:nvSpPr>
            <p:cNvPr id="5" name="Prostokąt 4"/>
            <p:cNvSpPr/>
            <p:nvPr/>
          </p:nvSpPr>
          <p:spPr>
            <a:xfrm>
              <a:off x="0" y="1"/>
              <a:ext cx="9144000" cy="692696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/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186978" y="171597"/>
              <a:ext cx="792088" cy="754165"/>
              <a:chOff x="251520" y="256559"/>
              <a:chExt cx="792088" cy="754165"/>
            </a:xfrm>
          </p:grpSpPr>
          <p:sp>
            <p:nvSpPr>
              <p:cNvPr id="8" name="Elipsa 7"/>
              <p:cNvSpPr/>
              <p:nvPr/>
            </p:nvSpPr>
            <p:spPr>
              <a:xfrm>
                <a:off x="251520" y="256559"/>
                <a:ext cx="792088" cy="75416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9" name="Picture 3" descr="C:\Users\wms\Documents\pelny_dostep\Geoportal_przekazane mapy\logo_wios\logowi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428" y="287404"/>
                <a:ext cx="727858" cy="666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pole tekstowe 6"/>
            <p:cNvSpPr txBox="1"/>
            <p:nvPr/>
          </p:nvSpPr>
          <p:spPr>
            <a:xfrm>
              <a:off x="1259632" y="249837"/>
              <a:ext cx="7128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FF6600"/>
                  </a:solidFill>
                  <a:latin typeface="+mj-lt"/>
                  <a:cs typeface="AngsanaUPC" panose="02020603050405020304" pitchFamily="18" charset="-34"/>
                </a:rPr>
                <a:t>Wojewódzki Inspektorat Ochrony Środowiska w Lublinie</a:t>
              </a:r>
              <a:endParaRPr lang="pl-PL" b="1" dirty="0">
                <a:solidFill>
                  <a:srgbClr val="FF6600"/>
                </a:solidFill>
                <a:latin typeface="+mj-lt"/>
                <a:cs typeface="AngsanaUPC" panose="02020603050405020304" pitchFamily="18" charset="-34"/>
              </a:endParaRPr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2195736" y="836712"/>
            <a:ext cx="371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Monitoring jakości powietrza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422637"/>
              </p:ext>
            </p:extLst>
          </p:nvPr>
        </p:nvGraphicFramePr>
        <p:xfrm>
          <a:off x="2120081" y="1916485"/>
          <a:ext cx="3895726" cy="1788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867859"/>
              </p:ext>
            </p:extLst>
          </p:nvPr>
        </p:nvGraphicFramePr>
        <p:xfrm>
          <a:off x="2195736" y="4364757"/>
          <a:ext cx="3857625" cy="177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pole tekstowe 4"/>
          <p:cNvSpPr txBox="1">
            <a:spLocks noChangeArrowheads="1"/>
          </p:cNvSpPr>
          <p:nvPr/>
        </p:nvSpPr>
        <p:spPr bwMode="auto">
          <a:xfrm>
            <a:off x="2088356" y="1556792"/>
            <a:ext cx="4967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 dirty="0">
                <a:latin typeface="Century Schoolbook" pitchFamily="18" charset="0"/>
              </a:rPr>
              <a:t>Średnioroczne stężenia pyłu PM2,5 w 2015 r.</a:t>
            </a:r>
          </a:p>
        </p:txBody>
      </p:sp>
      <p:sp>
        <p:nvSpPr>
          <p:cNvPr id="14" name="pole tekstowe 5"/>
          <p:cNvSpPr txBox="1">
            <a:spLocks noChangeArrowheads="1"/>
          </p:cNvSpPr>
          <p:nvPr/>
        </p:nvSpPr>
        <p:spPr bwMode="auto">
          <a:xfrm>
            <a:off x="2160203" y="3931122"/>
            <a:ext cx="53276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 dirty="0">
                <a:latin typeface="Century Schoolbook" pitchFamily="18" charset="0"/>
              </a:rPr>
              <a:t>Średnioroczne stężenia </a:t>
            </a:r>
            <a:r>
              <a:rPr lang="pl-PL" altLang="pl-PL" sz="1200" dirty="0" err="1">
                <a:latin typeface="Century Schoolbook" pitchFamily="18" charset="0"/>
              </a:rPr>
              <a:t>benzo</a:t>
            </a:r>
            <a:r>
              <a:rPr lang="pl-PL" altLang="pl-PL" sz="1200" dirty="0">
                <a:latin typeface="Century Schoolbook" pitchFamily="18" charset="0"/>
              </a:rPr>
              <a:t>/a/</a:t>
            </a:r>
            <a:r>
              <a:rPr lang="pl-PL" altLang="pl-PL" sz="1200" dirty="0" err="1">
                <a:latin typeface="Century Schoolbook" pitchFamily="18" charset="0"/>
              </a:rPr>
              <a:t>pirenu</a:t>
            </a:r>
            <a:r>
              <a:rPr lang="pl-PL" altLang="pl-PL" sz="1200" dirty="0">
                <a:latin typeface="Century Schoolbook" pitchFamily="18" charset="0"/>
              </a:rPr>
              <a:t> w 2015 r.</a:t>
            </a:r>
          </a:p>
        </p:txBody>
      </p:sp>
    </p:spTree>
    <p:extLst>
      <p:ext uri="{BB962C8B-B14F-4D97-AF65-F5344CB8AC3E}">
        <p14:creationId xmlns:p14="http://schemas.microsoft.com/office/powerpoint/2010/main" val="316915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0" y="1"/>
            <a:ext cx="9144000" cy="925761"/>
            <a:chOff x="0" y="1"/>
            <a:chExt cx="9144000" cy="925761"/>
          </a:xfrm>
        </p:grpSpPr>
        <p:sp>
          <p:nvSpPr>
            <p:cNvPr id="5" name="Prostokąt 4"/>
            <p:cNvSpPr/>
            <p:nvPr/>
          </p:nvSpPr>
          <p:spPr>
            <a:xfrm>
              <a:off x="0" y="1"/>
              <a:ext cx="9144000" cy="692696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/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186978" y="171597"/>
              <a:ext cx="792088" cy="754165"/>
              <a:chOff x="251520" y="256559"/>
              <a:chExt cx="792088" cy="754165"/>
            </a:xfrm>
          </p:grpSpPr>
          <p:sp>
            <p:nvSpPr>
              <p:cNvPr id="8" name="Elipsa 7"/>
              <p:cNvSpPr/>
              <p:nvPr/>
            </p:nvSpPr>
            <p:spPr>
              <a:xfrm>
                <a:off x="251520" y="256559"/>
                <a:ext cx="792088" cy="75416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9" name="Picture 3" descr="C:\Users\wms\Documents\pelny_dostep\Geoportal_przekazane mapy\logo_wios\logowi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428" y="287404"/>
                <a:ext cx="727858" cy="666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pole tekstowe 6"/>
            <p:cNvSpPr txBox="1"/>
            <p:nvPr/>
          </p:nvSpPr>
          <p:spPr>
            <a:xfrm>
              <a:off x="1259632" y="249837"/>
              <a:ext cx="7128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FF6600"/>
                  </a:solidFill>
                  <a:latin typeface="+mj-lt"/>
                  <a:cs typeface="AngsanaUPC" panose="02020603050405020304" pitchFamily="18" charset="-34"/>
                </a:rPr>
                <a:t>Wojewódzki Inspektorat Ochrony Środowiska w Lublinie</a:t>
              </a:r>
              <a:endParaRPr lang="pl-PL" b="1" dirty="0">
                <a:solidFill>
                  <a:srgbClr val="FF6600"/>
                </a:solidFill>
                <a:latin typeface="+mj-lt"/>
                <a:cs typeface="AngsanaUPC" panose="02020603050405020304" pitchFamily="18" charset="-34"/>
              </a:endParaRPr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2195736" y="836712"/>
            <a:ext cx="371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Monitoring jakości powietrza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979066" y="1412776"/>
            <a:ext cx="72009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666699"/>
                </a:solidFill>
                <a:latin typeface="Century Schoolbook" panose="02040604050505020304" pitchFamily="18" charset="0"/>
                <a:cs typeface="+mn-cs"/>
              </a:rPr>
              <a:t>Aglomeracja Lubelska i strefa lubelska w 2015 r., zarówno dla kryterium ochrony zdrowia jak i ochrony roślin,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666699"/>
                </a:solidFill>
                <a:latin typeface="Century Schoolbook" panose="02040604050505020304" pitchFamily="18" charset="0"/>
                <a:cs typeface="+mn-cs"/>
              </a:rPr>
              <a:t>ze względu na pozostałe zanieczyszczenia (dwutlenek siarki, dwutlenek azotu, tlenki azotu, benzen, tlenek węgla, ołów, arsen, kadm, nikiel) uzyskały klasę </a:t>
            </a:r>
            <a:r>
              <a:rPr lang="pl-PL" altLang="pl-PL" b="1" dirty="0" smtClean="0">
                <a:solidFill>
                  <a:srgbClr val="666699"/>
                </a:solidFill>
                <a:latin typeface="Century Schoolbook" panose="02040604050505020304" pitchFamily="18" charset="0"/>
                <a:cs typeface="+mn-cs"/>
              </a:rPr>
              <a:t>A</a:t>
            </a:r>
            <a:endParaRPr lang="pl-PL" altLang="pl-PL" dirty="0">
              <a:solidFill>
                <a:srgbClr val="666699"/>
              </a:solidFill>
              <a:latin typeface="Century Schoolbook" panose="020406040505050203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altLang="pl-PL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dirty="0">
                <a:solidFill>
                  <a:srgbClr val="666699"/>
                </a:solidFill>
                <a:cs typeface="+mn-cs"/>
              </a:rPr>
              <a:t>Wyjątek stanowi ozon, dla którego klasyfikacja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dirty="0">
                <a:solidFill>
                  <a:srgbClr val="666699"/>
                </a:solidFill>
                <a:cs typeface="+mn-cs"/>
              </a:rPr>
              <a:t>przedstawiała się następująco: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dirty="0">
                <a:solidFill>
                  <a:srgbClr val="666699"/>
                </a:solidFill>
                <a:cs typeface="+mn-cs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i="1" dirty="0">
                <a:solidFill>
                  <a:srgbClr val="666699"/>
                </a:solidFill>
                <a:cs typeface="+mn-cs"/>
              </a:rPr>
              <a:t>dla kryterium ochrony zdrowia i ochrony roślin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altLang="pl-PL" i="1" dirty="0">
              <a:solidFill>
                <a:srgbClr val="666699"/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dirty="0">
                <a:solidFill>
                  <a:srgbClr val="666699"/>
                </a:solidFill>
                <a:cs typeface="+mn-cs"/>
              </a:rPr>
              <a:t>klasa A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dirty="0">
                <a:solidFill>
                  <a:srgbClr val="666699"/>
                </a:solidFill>
                <a:cs typeface="+mn-cs"/>
              </a:rPr>
              <a:t>- z uwagi na brak przekroczeń poziomu docelowego,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dirty="0">
                <a:solidFill>
                  <a:srgbClr val="666699"/>
                </a:solidFill>
                <a:cs typeface="+mn-cs"/>
              </a:rPr>
              <a:t>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dirty="0">
                <a:solidFill>
                  <a:srgbClr val="666699"/>
                </a:solidFill>
                <a:cs typeface="+mn-cs"/>
              </a:rPr>
              <a:t>klasa D</a:t>
            </a:r>
            <a:r>
              <a:rPr lang="pl-PL" altLang="pl-PL" baseline="-25000" dirty="0">
                <a:solidFill>
                  <a:srgbClr val="666699"/>
                </a:solidFill>
                <a:cs typeface="+mn-cs"/>
              </a:rPr>
              <a:t>2</a:t>
            </a:r>
            <a:r>
              <a:rPr lang="pl-PL" altLang="pl-PL" dirty="0">
                <a:solidFill>
                  <a:srgbClr val="666699"/>
                </a:solidFill>
                <a:cs typeface="+mn-cs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dirty="0">
                <a:solidFill>
                  <a:srgbClr val="666699"/>
                </a:solidFill>
                <a:cs typeface="+mn-cs"/>
              </a:rPr>
              <a:t>- z uwagi na przekroczenia poziomu celu </a:t>
            </a:r>
            <a:r>
              <a:rPr lang="pl-PL" altLang="pl-PL" dirty="0" smtClean="0">
                <a:solidFill>
                  <a:srgbClr val="666699"/>
                </a:solidFill>
                <a:cs typeface="+mn-cs"/>
              </a:rPr>
              <a:t>długoterminowego</a:t>
            </a:r>
            <a:endParaRPr lang="pl-PL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15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zeka Bystrzyc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4986"/>
            <a:ext cx="2797944" cy="209639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6915298" y="6255988"/>
            <a:ext cx="1178528" cy="24622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Rzeka  </a:t>
            </a:r>
            <a:r>
              <a:rPr lang="pl-PL" altLang="pl-PL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Chodelka</a:t>
            </a:r>
            <a:endParaRPr lang="pl-PL" altLang="pl-PL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5" name="Prostokąt 5"/>
          <p:cNvSpPr>
            <a:spLocks noChangeArrowheads="1"/>
          </p:cNvSpPr>
          <p:nvPr/>
        </p:nvSpPr>
        <p:spPr bwMode="auto">
          <a:xfrm>
            <a:off x="250824" y="3933056"/>
            <a:ext cx="51847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pl-PL" altLang="pl-PL" sz="1600" dirty="0">
                <a:latin typeface="+mn-lt"/>
              </a:rPr>
              <a:t>Sieć monitoringu zorganizowano następująco</a:t>
            </a:r>
            <a:r>
              <a:rPr lang="pl-PL" altLang="pl-PL" sz="1600" dirty="0" smtClean="0">
                <a:latin typeface="+mn-lt"/>
              </a:rPr>
              <a:t>: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pl-PL" altLang="pl-PL" sz="1600" dirty="0">
              <a:latin typeface="+mn-lt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l-PL" altLang="pl-PL" sz="1600" dirty="0" smtClean="0">
                <a:latin typeface="+mn-lt"/>
              </a:rPr>
              <a:t>Łącznie badania prowadzono w </a:t>
            </a:r>
            <a:r>
              <a:rPr lang="pl-PL" altLang="pl-PL" sz="1600" b="1" dirty="0" smtClean="0">
                <a:latin typeface="+mn-lt"/>
              </a:rPr>
              <a:t>147 </a:t>
            </a:r>
            <a:r>
              <a:rPr lang="pl-PL" altLang="pl-PL" sz="1600" dirty="0" err="1" smtClean="0">
                <a:latin typeface="+mn-lt"/>
              </a:rPr>
              <a:t>ppk</a:t>
            </a:r>
            <a:r>
              <a:rPr lang="pl-PL" altLang="pl-PL" sz="1600" dirty="0" smtClean="0">
                <a:latin typeface="+mn-lt"/>
              </a:rPr>
              <a:t>., zlokalizowanych na </a:t>
            </a:r>
            <a:r>
              <a:rPr lang="pl-PL" altLang="pl-PL" sz="1600" b="1" dirty="0" smtClean="0">
                <a:latin typeface="+mn-lt"/>
              </a:rPr>
              <a:t>140 </a:t>
            </a:r>
            <a:r>
              <a:rPr lang="pl-PL" altLang="pl-PL" sz="1600" i="1" dirty="0" smtClean="0">
                <a:latin typeface="+mn-lt"/>
              </a:rPr>
              <a:t>jednolitych częściach wód (</a:t>
            </a:r>
            <a:r>
              <a:rPr lang="pl-PL" altLang="pl-PL" sz="1600" i="1" dirty="0" err="1" smtClean="0">
                <a:latin typeface="+mn-lt"/>
              </a:rPr>
              <a:t>jcw</a:t>
            </a:r>
            <a:r>
              <a:rPr lang="pl-PL" altLang="pl-PL" sz="1600" i="1" dirty="0" smtClean="0">
                <a:latin typeface="+mn-lt"/>
              </a:rPr>
              <a:t>)</a:t>
            </a:r>
            <a:r>
              <a:rPr lang="pl-PL" altLang="pl-PL" sz="1600" dirty="0" smtClean="0">
                <a:latin typeface="+mn-lt"/>
              </a:rPr>
              <a:t> w ramach</a:t>
            </a:r>
            <a:r>
              <a:rPr lang="pl-PL" altLang="pl-PL" sz="1600" dirty="0">
                <a:latin typeface="+mn-lt"/>
              </a:rPr>
              <a:t>:</a:t>
            </a:r>
            <a:endParaRPr lang="pl-PL" altLang="pl-PL" sz="1600" dirty="0" smtClean="0">
              <a:latin typeface="+mn-lt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altLang="pl-PL" sz="1600" dirty="0" smtClean="0">
                <a:latin typeface="+mn-lt"/>
              </a:rPr>
              <a:t>monitoringu diagnostycznego </a:t>
            </a:r>
            <a:endParaRPr lang="pl-PL" altLang="pl-PL" sz="1600" dirty="0">
              <a:latin typeface="+mn-lt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altLang="pl-PL" sz="1600" dirty="0" smtClean="0">
                <a:latin typeface="+mn-lt"/>
              </a:rPr>
              <a:t>monitoringu operacyjnego       </a:t>
            </a:r>
            <a:endParaRPr lang="pl-PL" altLang="pl-PL" sz="1600" dirty="0">
              <a:latin typeface="+mn-lt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altLang="pl-PL" sz="1600" dirty="0" smtClean="0">
                <a:latin typeface="+mn-lt"/>
              </a:rPr>
              <a:t>monitoringu badawczego       </a:t>
            </a:r>
            <a:endParaRPr lang="pl-PL" altLang="pl-PL" sz="1600" dirty="0">
              <a:latin typeface="+mn-lt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altLang="pl-PL" sz="1600" dirty="0" smtClean="0">
                <a:latin typeface="+mn-lt"/>
              </a:rPr>
              <a:t>monitoringu </a:t>
            </a:r>
            <a:r>
              <a:rPr lang="pl-PL" altLang="pl-PL" sz="1600" dirty="0">
                <a:latin typeface="+mn-lt"/>
              </a:rPr>
              <a:t>obszarów </a:t>
            </a:r>
            <a:r>
              <a:rPr lang="pl-PL" altLang="pl-PL" sz="1600" dirty="0" smtClean="0">
                <a:latin typeface="+mn-lt"/>
              </a:rPr>
              <a:t>chronionych</a:t>
            </a:r>
            <a:endParaRPr lang="pl-PL" altLang="pl-PL" sz="1600" dirty="0">
              <a:latin typeface="+mn-lt"/>
            </a:endParaRPr>
          </a:p>
        </p:txBody>
      </p:sp>
      <p:sp>
        <p:nvSpPr>
          <p:cNvPr id="22537" name="Prostokąt 8"/>
          <p:cNvSpPr>
            <a:spLocks noChangeArrowheads="1"/>
          </p:cNvSpPr>
          <p:nvPr/>
        </p:nvSpPr>
        <p:spPr bwMode="auto">
          <a:xfrm>
            <a:off x="107504" y="1700808"/>
            <a:ext cx="83534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>
                <a:latin typeface="+mn-lt"/>
              </a:rPr>
              <a:t>Monitoring jednolitych części wód powierzchniowych (JCWP) w latach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 smtClean="0">
                <a:latin typeface="+mn-lt"/>
              </a:rPr>
              <a:t>2013-2015 </a:t>
            </a:r>
            <a:r>
              <a:rPr lang="pl-PL" altLang="pl-PL" sz="1400" dirty="0">
                <a:latin typeface="+mn-lt"/>
              </a:rPr>
              <a:t>w kalendarzu Ramowej Dyrektywy Wodnej pokrywał się </a:t>
            </a:r>
            <a:r>
              <a:rPr lang="pl-PL" altLang="pl-PL" sz="1400" dirty="0" smtClean="0">
                <a:latin typeface="+mn-lt"/>
              </a:rPr>
              <a:t>z </a:t>
            </a:r>
            <a:endParaRPr lang="pl-PL" altLang="pl-PL" sz="14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 smtClean="0">
                <a:latin typeface="+mn-lt"/>
              </a:rPr>
              <a:t>II </a:t>
            </a:r>
            <a:r>
              <a:rPr lang="pl-PL" altLang="pl-PL" sz="1400" dirty="0">
                <a:latin typeface="+mn-lt"/>
              </a:rPr>
              <a:t>częścią sześcioletniego cyklu Planów Gospodarowania Wodami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>
                <a:latin typeface="+mn-lt"/>
              </a:rPr>
              <a:t>(2010 -2015).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400" dirty="0">
              <a:latin typeface="+mn-lt"/>
            </a:endParaRPr>
          </a:p>
        </p:txBody>
      </p:sp>
      <p:sp>
        <p:nvSpPr>
          <p:cNvPr id="22539" name="pole tekstowe 10"/>
          <p:cNvSpPr txBox="1">
            <a:spLocks noChangeArrowheads="1"/>
          </p:cNvSpPr>
          <p:nvPr/>
        </p:nvSpPr>
        <p:spPr bwMode="auto">
          <a:xfrm>
            <a:off x="5430089" y="1062959"/>
            <a:ext cx="8547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i="1" dirty="0">
                <a:latin typeface="+mn-lt"/>
              </a:rPr>
              <a:t>Rzeki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403648" y="1052736"/>
            <a:ext cx="301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Monitoring jakości wód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38137" y="2708920"/>
            <a:ext cx="82203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i="1" dirty="0"/>
              <a:t>Zakres i sposób prowadzenia badań </a:t>
            </a:r>
            <a:r>
              <a:rPr lang="pl-PL" sz="1400" i="1" dirty="0" smtClean="0"/>
              <a:t>określono na podstawie  </a:t>
            </a:r>
          </a:p>
          <a:p>
            <a:pPr algn="ctr"/>
            <a:r>
              <a:rPr lang="pl-PL" sz="1400" b="1" i="1" dirty="0" smtClean="0"/>
              <a:t>rozporządzenia Ministra </a:t>
            </a:r>
            <a:r>
              <a:rPr lang="pl-PL" sz="1400" b="1" i="1" dirty="0"/>
              <a:t>Środowiska z dnia </a:t>
            </a:r>
            <a:r>
              <a:rPr lang="pl-PL" sz="1400" b="1" i="1" dirty="0" smtClean="0"/>
              <a:t/>
            </a:r>
            <a:br>
              <a:rPr lang="pl-PL" sz="1400" b="1" i="1" dirty="0" smtClean="0"/>
            </a:br>
            <a:r>
              <a:rPr lang="pl-PL" sz="1400" b="1" i="1" dirty="0" smtClean="0"/>
              <a:t>15 </a:t>
            </a:r>
            <a:r>
              <a:rPr lang="pl-PL" sz="1400" b="1" i="1" dirty="0"/>
              <a:t>listopada 2011 r. w sprawie form </a:t>
            </a:r>
            <a:br>
              <a:rPr lang="pl-PL" sz="1400" b="1" i="1" dirty="0"/>
            </a:br>
            <a:r>
              <a:rPr lang="pl-PL" sz="1400" b="1" i="1" dirty="0"/>
              <a:t>i sposobu prowadzenia monitoringu jednolitych części wód powierzchniowych </a:t>
            </a:r>
            <a:br>
              <a:rPr lang="pl-PL" sz="1400" b="1" i="1" dirty="0"/>
            </a:br>
            <a:r>
              <a:rPr lang="pl-PL" sz="1400" b="1" i="1" dirty="0"/>
              <a:t>i podziemnych</a:t>
            </a:r>
            <a:r>
              <a:rPr lang="pl-PL" sz="1400" i="1" dirty="0"/>
              <a:t> (Dz. U. z 2011 r. Nr 258, poz. 1550);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0" y="1"/>
            <a:ext cx="9144000" cy="69269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/>
          </a:p>
        </p:txBody>
      </p:sp>
      <p:pic>
        <p:nvPicPr>
          <p:cNvPr id="14" name="Picture 3" descr="C:\Users\wms\Documents\pelny_dostep\Geoportal_przekazane mapy\logo_wios\logowi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6" y="202442"/>
            <a:ext cx="727858" cy="6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/>
          <p:cNvSpPr txBox="1"/>
          <p:nvPr/>
        </p:nvSpPr>
        <p:spPr>
          <a:xfrm>
            <a:off x="1259632" y="249837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6600"/>
                </a:solidFill>
                <a:latin typeface="+mj-lt"/>
                <a:cs typeface="AngsanaUPC" panose="02020603050405020304" pitchFamily="18" charset="-34"/>
              </a:rPr>
              <a:t>Wojewódzki Inspektorat Ochrony Środowiska w Lublinie</a:t>
            </a:r>
            <a:endParaRPr lang="pl-PL" b="1" dirty="0">
              <a:solidFill>
                <a:srgbClr val="FF6600"/>
              </a:solidFill>
              <a:latin typeface="+mj-lt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76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12776"/>
            <a:ext cx="3779583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8" name="Prostokąt 9"/>
          <p:cNvSpPr>
            <a:spLocks noChangeArrowheads="1"/>
          </p:cNvSpPr>
          <p:nvPr/>
        </p:nvSpPr>
        <p:spPr bwMode="auto">
          <a:xfrm>
            <a:off x="3356082" y="1685943"/>
            <a:ext cx="5616624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i="1" dirty="0">
                <a:latin typeface="+mn-lt"/>
              </a:rPr>
              <a:t>Ocena stanu wód została przeprowadzona w oparciu </a:t>
            </a:r>
            <a:r>
              <a:rPr lang="pl-PL" altLang="pl-PL" sz="1400" i="1" dirty="0" smtClean="0">
                <a:latin typeface="+mn-lt"/>
              </a:rPr>
              <a:t>o </a:t>
            </a:r>
            <a:r>
              <a:rPr lang="pl-PL" altLang="pl-PL" sz="1400" b="1" i="1" dirty="0" smtClean="0">
                <a:latin typeface="+mn-lt"/>
              </a:rPr>
              <a:t>rozporządzenie </a:t>
            </a:r>
            <a:r>
              <a:rPr lang="pl-PL" altLang="pl-PL" sz="1400" b="1" i="1" dirty="0">
                <a:latin typeface="+mn-lt"/>
              </a:rPr>
              <a:t>Ministra Środowiska z dnia </a:t>
            </a:r>
            <a:r>
              <a:rPr lang="pl-PL" altLang="pl-PL" sz="1400" b="1" i="1" dirty="0" smtClean="0">
                <a:latin typeface="+mn-lt"/>
              </a:rPr>
              <a:t>22 października 2014 </a:t>
            </a:r>
            <a:r>
              <a:rPr lang="pl-PL" altLang="pl-PL" sz="1400" b="1" i="1" dirty="0">
                <a:latin typeface="+mn-lt"/>
              </a:rPr>
              <a:t>r. w sprawie sposobu klasyfikacji jednolitych części wód powierzchniowych oraz środowiskowych norm jakości dla substancji </a:t>
            </a:r>
            <a:r>
              <a:rPr lang="pl-PL" altLang="pl-PL" sz="1400" b="1" i="1" dirty="0" smtClean="0">
                <a:latin typeface="+mn-lt"/>
              </a:rPr>
              <a:t>priorytetowych</a:t>
            </a:r>
            <a:r>
              <a:rPr lang="pl-PL" altLang="pl-PL" sz="1400" i="1" dirty="0">
                <a:latin typeface="+mn-lt"/>
              </a:rPr>
              <a:t> </a:t>
            </a:r>
            <a:endParaRPr lang="pl-PL" altLang="pl-PL" sz="1400" i="1" dirty="0" smtClean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i="1" dirty="0" smtClean="0">
                <a:latin typeface="+mn-lt"/>
              </a:rPr>
              <a:t>(Dz.U., poz. 1482)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800" i="1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i="1" dirty="0" smtClean="0">
                <a:latin typeface="+mn-lt"/>
              </a:rPr>
              <a:t>Przy </a:t>
            </a:r>
            <a:r>
              <a:rPr lang="pl-PL" altLang="pl-PL" sz="1400" i="1" dirty="0">
                <a:latin typeface="+mn-lt"/>
              </a:rPr>
              <a:t>ocenie stanu wód w obszarach chronionych uwzględnione zostały dodatkowo wymagania dla obszarów chronionych ustanowionych w odrębnych przepisach. 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655807" y="949370"/>
            <a:ext cx="301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Monitoring jakości wód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9332" y="980328"/>
            <a:ext cx="3956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1. Stan/potencjał ekologiczny jednolitych części wód (</a:t>
            </a:r>
            <a:r>
              <a:rPr lang="pl-PL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jcw</a:t>
            </a:r>
            <a:r>
              <a:rPr lang="pl-PL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r>
              <a:rPr lang="pl-PL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badanych w latach 2013-2015 (źródło: WIOŚ w Lublinie)</a:t>
            </a:r>
            <a:endParaRPr lang="pl-PL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355976" y="573325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Wykres 1. Stan/potencjał ekologiczny jednolitych części wód (</a:t>
            </a:r>
            <a:r>
              <a:rPr lang="pl-PL" sz="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jcw</a:t>
            </a:r>
            <a:r>
              <a:rPr lang="pl-PL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rzecznych </a:t>
            </a:r>
          </a:p>
          <a:p>
            <a:r>
              <a:rPr lang="pl-PL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badanych w latach 2013-2015 (źródło: WIOŚ w Lublinie)</a:t>
            </a:r>
            <a:endParaRPr lang="pl-PL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267" y="3770290"/>
            <a:ext cx="4104456" cy="246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ostokąt 7"/>
          <p:cNvSpPr/>
          <p:nvPr/>
        </p:nvSpPr>
        <p:spPr>
          <a:xfrm>
            <a:off x="0" y="1"/>
            <a:ext cx="9144000" cy="69269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/>
          </a:p>
        </p:txBody>
      </p:sp>
      <p:pic>
        <p:nvPicPr>
          <p:cNvPr id="9" name="Picture 3" descr="C:\Users\wms\Documents\pelny_dostep\Geoportal_przekazane mapy\logo_wios\logowi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6" y="202442"/>
            <a:ext cx="727858" cy="6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1259632" y="249837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6600"/>
                </a:solidFill>
                <a:latin typeface="+mj-lt"/>
                <a:cs typeface="AngsanaUPC" panose="02020603050405020304" pitchFamily="18" charset="-34"/>
              </a:rPr>
              <a:t>Wojewódzki Inspektorat Ochrony Środowiska w Lublinie</a:t>
            </a:r>
            <a:endParaRPr lang="pl-PL" b="1" dirty="0">
              <a:solidFill>
                <a:srgbClr val="FF6600"/>
              </a:solidFill>
              <a:latin typeface="+mj-lt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01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7467600" cy="604664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Państwowy Monitoring Środowiska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05222" y="1916832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i="1" dirty="0"/>
          </a:p>
          <a:p>
            <a:r>
              <a:rPr lang="pl-PL" i="1" dirty="0"/>
              <a:t>Państwowy Monitoring Środowiska (PMŚ) </a:t>
            </a:r>
            <a:r>
              <a:rPr lang="pl-PL" i="1" dirty="0" smtClean="0"/>
              <a:t>został utworzony </a:t>
            </a:r>
            <a:r>
              <a:rPr lang="pl-PL" b="1" i="1" dirty="0" smtClean="0"/>
              <a:t>ustawą </a:t>
            </a:r>
            <a:r>
              <a:rPr lang="pl-PL" b="1" i="1" dirty="0"/>
              <a:t>z dnia 20 lipca 1991 roku o Inspekcji Ochrony Środowiska </a:t>
            </a:r>
            <a:r>
              <a:rPr lang="pl-PL" sz="1200" i="1" dirty="0"/>
              <a:t>(Dz. U. z 2007 r. Nr 44, poz. 287 z </a:t>
            </a:r>
            <a:r>
              <a:rPr lang="pl-PL" sz="1200" i="1" dirty="0" err="1"/>
              <a:t>późn</a:t>
            </a:r>
            <a:r>
              <a:rPr lang="pl-PL" sz="1200" i="1" dirty="0"/>
              <a:t>. zm.)</a:t>
            </a:r>
            <a:r>
              <a:rPr lang="pl-PL" i="1" dirty="0"/>
              <a:t> </a:t>
            </a:r>
            <a:r>
              <a:rPr lang="pl-PL" b="1" i="1" dirty="0">
                <a:solidFill>
                  <a:schemeClr val="accent1">
                    <a:lumMod val="75000"/>
                  </a:schemeClr>
                </a:solidFill>
              </a:rPr>
              <a:t>w celu zapewnienia wiarygodnych informacji </a:t>
            </a:r>
            <a:r>
              <a:rPr lang="pl-PL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b="1" i="1" dirty="0" smtClean="0">
                <a:solidFill>
                  <a:schemeClr val="accent1">
                    <a:lumMod val="75000"/>
                  </a:schemeClr>
                </a:solidFill>
              </a:rPr>
              <a:t>o </a:t>
            </a:r>
            <a:r>
              <a:rPr lang="pl-PL" b="1" i="1" dirty="0">
                <a:solidFill>
                  <a:schemeClr val="accent1">
                    <a:lumMod val="75000"/>
                  </a:schemeClr>
                </a:solidFill>
              </a:rPr>
              <a:t>stanie </a:t>
            </a:r>
            <a:r>
              <a:rPr lang="pl-PL" b="1" i="1" dirty="0" smtClean="0">
                <a:solidFill>
                  <a:schemeClr val="accent1">
                    <a:lumMod val="75000"/>
                  </a:schemeClr>
                </a:solidFill>
              </a:rPr>
              <a:t>środowiska</a:t>
            </a:r>
            <a:endParaRPr lang="pl-PL" b="1" i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311763" y="364502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U</a:t>
            </a:r>
            <a:r>
              <a:rPr lang="pl-PL" i="1" dirty="0" smtClean="0"/>
              <a:t>stawa z dnia 27 kwietnia 2001 r. - Prawo ochrony środowiska </a:t>
            </a:r>
            <a:br>
              <a:rPr lang="pl-PL" i="1" dirty="0" smtClean="0"/>
            </a:br>
            <a:r>
              <a:rPr lang="pl-PL" sz="1200" i="1" dirty="0" smtClean="0"/>
              <a:t>(Dz. U. z 2008 r. Nr 25, poz. 150, z </a:t>
            </a:r>
            <a:r>
              <a:rPr lang="pl-PL" sz="1200" i="1" dirty="0" err="1" smtClean="0"/>
              <a:t>późn</a:t>
            </a:r>
            <a:r>
              <a:rPr lang="pl-PL" sz="1200" i="1" dirty="0" smtClean="0"/>
              <a:t>. zm.)</a:t>
            </a:r>
            <a:r>
              <a:rPr lang="pl-PL" i="1" dirty="0" smtClean="0"/>
              <a:t> określa cele, zadania i strukturę PMŚ </a:t>
            </a:r>
            <a:endParaRPr lang="pl-PL" i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07249" y="4498319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i="1" dirty="0"/>
          </a:p>
          <a:p>
            <a:r>
              <a:rPr lang="pl-PL" sz="1600" b="1" i="1" dirty="0" smtClean="0"/>
              <a:t>PMŚ</a:t>
            </a:r>
            <a:r>
              <a:rPr lang="pl-PL" sz="1600" i="1" dirty="0" smtClean="0"/>
              <a:t> w województwie lubelskim </a:t>
            </a:r>
            <a:r>
              <a:rPr lang="pl-PL" sz="1600" i="1" dirty="0"/>
              <a:t>realizowany jest na </a:t>
            </a:r>
            <a:r>
              <a:rPr lang="pl-PL" sz="1600" i="1" dirty="0" smtClean="0"/>
              <a:t>podstawie</a:t>
            </a:r>
            <a:r>
              <a:rPr lang="pl-PL" sz="1600" i="1" dirty="0"/>
              <a:t> </a:t>
            </a:r>
            <a:r>
              <a:rPr lang="pl-PL" sz="1600" i="1" dirty="0" smtClean="0"/>
              <a:t>wojewódzkich </a:t>
            </a:r>
            <a:r>
              <a:rPr lang="pl-PL" sz="1600" i="1" dirty="0"/>
              <a:t>programów monitoringu </a:t>
            </a:r>
            <a:r>
              <a:rPr lang="pl-PL" sz="1600" i="1" dirty="0" smtClean="0"/>
              <a:t>środowiska opracowanych </a:t>
            </a:r>
            <a:r>
              <a:rPr lang="pl-PL" sz="1600" i="1" dirty="0"/>
              <a:t>przez Wojewódzkiego Inspektora Ochrony Środowiska i </a:t>
            </a:r>
            <a:r>
              <a:rPr lang="pl-PL" sz="1600" i="1" dirty="0" smtClean="0"/>
              <a:t>zatwierdzonych </a:t>
            </a:r>
            <a:r>
              <a:rPr lang="pl-PL" sz="1600" i="1" dirty="0"/>
              <a:t>przez Głównego Inspektora Ochrony Środowiska </a:t>
            </a:r>
          </a:p>
          <a:p>
            <a:r>
              <a:rPr lang="pl-PL" sz="1600" i="1" dirty="0" smtClean="0"/>
              <a:t> </a:t>
            </a:r>
            <a:endParaRPr lang="pl-PL" sz="1600" i="1" dirty="0"/>
          </a:p>
        </p:txBody>
      </p:sp>
      <p:grpSp>
        <p:nvGrpSpPr>
          <p:cNvPr id="15" name="Grupa 14"/>
          <p:cNvGrpSpPr/>
          <p:nvPr/>
        </p:nvGrpSpPr>
        <p:grpSpPr>
          <a:xfrm>
            <a:off x="0" y="1"/>
            <a:ext cx="9144000" cy="925761"/>
            <a:chOff x="0" y="1"/>
            <a:chExt cx="9144000" cy="925761"/>
          </a:xfrm>
        </p:grpSpPr>
        <p:sp>
          <p:nvSpPr>
            <p:cNvPr id="5" name="Prostokąt 4"/>
            <p:cNvSpPr/>
            <p:nvPr/>
          </p:nvSpPr>
          <p:spPr>
            <a:xfrm>
              <a:off x="0" y="1"/>
              <a:ext cx="9144000" cy="692696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/>
            </a:p>
          </p:txBody>
        </p:sp>
        <p:grpSp>
          <p:nvGrpSpPr>
            <p:cNvPr id="9" name="Grupa 8"/>
            <p:cNvGrpSpPr/>
            <p:nvPr/>
          </p:nvGrpSpPr>
          <p:grpSpPr>
            <a:xfrm>
              <a:off x="186978" y="171597"/>
              <a:ext cx="792088" cy="754165"/>
              <a:chOff x="251520" y="256559"/>
              <a:chExt cx="792088" cy="754165"/>
            </a:xfrm>
          </p:grpSpPr>
          <p:sp>
            <p:nvSpPr>
              <p:cNvPr id="10" name="Elipsa 9"/>
              <p:cNvSpPr/>
              <p:nvPr/>
            </p:nvSpPr>
            <p:spPr>
              <a:xfrm>
                <a:off x="251520" y="256559"/>
                <a:ext cx="792088" cy="75416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11" name="Picture 3" descr="C:\Users\wms\Documents\pelny_dostep\Geoportal_przekazane mapy\logo_wios\logowi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428" y="287404"/>
                <a:ext cx="727858" cy="666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pole tekstowe 13"/>
            <p:cNvSpPr txBox="1"/>
            <p:nvPr/>
          </p:nvSpPr>
          <p:spPr>
            <a:xfrm>
              <a:off x="1259632" y="249837"/>
              <a:ext cx="7128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FF6600"/>
                  </a:solidFill>
                  <a:latin typeface="+mj-lt"/>
                  <a:cs typeface="AngsanaUPC" panose="02020603050405020304" pitchFamily="18" charset="-34"/>
                </a:rPr>
                <a:t>Wojewódzki Inspektorat Ochrony Środowiska w Lublinie</a:t>
              </a:r>
              <a:endParaRPr lang="pl-PL" b="1" dirty="0">
                <a:solidFill>
                  <a:srgbClr val="FF6600"/>
                </a:solidFill>
                <a:latin typeface="+mj-lt"/>
                <a:cs typeface="AngsanaUPC" panose="02020603050405020304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28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9" name="pole tekstowe 10"/>
          <p:cNvSpPr txBox="1">
            <a:spLocks noChangeArrowheads="1"/>
          </p:cNvSpPr>
          <p:nvPr/>
        </p:nvSpPr>
        <p:spPr bwMode="auto">
          <a:xfrm>
            <a:off x="2782844" y="1212721"/>
            <a:ext cx="10486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i="1" dirty="0" smtClean="0">
                <a:latin typeface="+mn-lt"/>
              </a:rPr>
              <a:t>Jeziora</a:t>
            </a:r>
            <a:endParaRPr lang="pl-PL" altLang="pl-PL" sz="2000" i="1" dirty="0">
              <a:latin typeface="+mn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99592" y="703475"/>
            <a:ext cx="301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Monitoring jakości wód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6" descr="Jezioro Białe Włodawsk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2790825" cy="37211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602631" y="4984331"/>
            <a:ext cx="1696298" cy="24622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Jezioro Białe Włodawskie</a:t>
            </a:r>
          </a:p>
        </p:txBody>
      </p:sp>
      <p:sp>
        <p:nvSpPr>
          <p:cNvPr id="4" name="Prostokąt 3"/>
          <p:cNvSpPr/>
          <p:nvPr/>
        </p:nvSpPr>
        <p:spPr>
          <a:xfrm>
            <a:off x="349622" y="1628800"/>
            <a:ext cx="48965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/>
              <a:t>Stan czystości jezior badanych w latach 2013-2015</a:t>
            </a:r>
            <a:endParaRPr lang="pl-PL" sz="1400" dirty="0"/>
          </a:p>
          <a:p>
            <a:r>
              <a:rPr lang="pl-PL" sz="1400" dirty="0"/>
              <a:t> </a:t>
            </a:r>
          </a:p>
          <a:p>
            <a:r>
              <a:rPr lang="pl-PL" sz="1400" dirty="0"/>
              <a:t>Ocena stanu ekologicznego </a:t>
            </a:r>
            <a:r>
              <a:rPr lang="pl-PL" sz="1400" dirty="0" smtClean="0"/>
              <a:t>badanych </a:t>
            </a:r>
            <a:r>
              <a:rPr lang="pl-PL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pl-PL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jezior </a:t>
            </a:r>
            <a:r>
              <a:rPr lang="pl-PL" sz="1400" dirty="0"/>
              <a:t>badanych </a:t>
            </a:r>
            <a:r>
              <a:rPr lang="pl-PL" sz="1400" dirty="0" smtClean="0"/>
              <a:t>wykazała </a:t>
            </a:r>
            <a:r>
              <a:rPr lang="pl-PL" sz="1400" dirty="0"/>
              <a:t>stan</a:t>
            </a:r>
            <a:r>
              <a:rPr lang="pl-PL" sz="1400" dirty="0" smtClean="0"/>
              <a:t>:</a:t>
            </a:r>
          </a:p>
          <a:p>
            <a:endParaRPr lang="pl-PL" sz="4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1400" b="1" dirty="0">
                <a:solidFill>
                  <a:srgbClr val="00B0F0"/>
                </a:solidFill>
              </a:rPr>
              <a:t>bardzo dobry</a:t>
            </a:r>
            <a:r>
              <a:rPr lang="pl-PL" sz="1400" dirty="0"/>
              <a:t>: Kleszczów;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1400" b="1" dirty="0">
                <a:solidFill>
                  <a:srgbClr val="00FF00"/>
                </a:solidFill>
              </a:rPr>
              <a:t>dobry</a:t>
            </a:r>
            <a:r>
              <a:rPr lang="pl-PL" sz="1400" dirty="0"/>
              <a:t>: Białe Włodawskie, </a:t>
            </a:r>
            <a:r>
              <a:rPr lang="pl-PL" sz="1400" dirty="0" err="1"/>
              <a:t>Łukie</a:t>
            </a:r>
            <a:r>
              <a:rPr lang="pl-PL" sz="1400" dirty="0"/>
              <a:t>, Rogóźno, </a:t>
            </a:r>
            <a:r>
              <a:rPr lang="pl-PL" sz="1400" dirty="0" err="1"/>
              <a:t>Spólne</a:t>
            </a:r>
            <a:r>
              <a:rPr lang="pl-PL" sz="1400" dirty="0"/>
              <a:t> i </a:t>
            </a:r>
            <a:r>
              <a:rPr lang="pl-PL" sz="1400" dirty="0" smtClean="0"/>
              <a:t>Sumin</a:t>
            </a:r>
            <a:r>
              <a:rPr lang="pl-PL" sz="1400" dirty="0"/>
              <a:t>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umiarkowany</a:t>
            </a:r>
            <a:r>
              <a:rPr lang="pl-PL" sz="1400" dirty="0"/>
              <a:t>: </a:t>
            </a:r>
            <a:r>
              <a:rPr lang="pl-PL" sz="1400" dirty="0" err="1"/>
              <a:t>Bikcze</a:t>
            </a:r>
            <a:r>
              <a:rPr lang="pl-PL" sz="1400" dirty="0"/>
              <a:t>, Białe Sosnowickie, Piaseczno </a:t>
            </a:r>
            <a:r>
              <a:rPr lang="pl-PL" sz="1400" dirty="0" smtClean="0"/>
              <a:t>i </a:t>
            </a:r>
            <a:r>
              <a:rPr lang="pl-PL" sz="1400" dirty="0" err="1"/>
              <a:t>Uściwierz</a:t>
            </a:r>
            <a:r>
              <a:rPr lang="pl-PL" sz="1400" dirty="0"/>
              <a:t>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1400" b="1" dirty="0">
                <a:solidFill>
                  <a:srgbClr val="FFC000"/>
                </a:solidFill>
              </a:rPr>
              <a:t>słaby</a:t>
            </a:r>
            <a:r>
              <a:rPr lang="pl-PL" sz="1400" dirty="0"/>
              <a:t>: Kunów i </a:t>
            </a:r>
            <a:r>
              <a:rPr lang="pl-PL" sz="1400" dirty="0" err="1"/>
              <a:t>Tomasznie</a:t>
            </a:r>
            <a:r>
              <a:rPr lang="pl-PL" sz="1400" dirty="0"/>
              <a:t>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1400" b="1" dirty="0">
                <a:solidFill>
                  <a:srgbClr val="FF0000"/>
                </a:solidFill>
              </a:rPr>
              <a:t>zły</a:t>
            </a:r>
            <a:r>
              <a:rPr lang="pl-PL" sz="1400" dirty="0"/>
              <a:t>: Krasne i Uścimowskie.</a:t>
            </a:r>
          </a:p>
          <a:p>
            <a:endParaRPr lang="pl-PL" sz="1400" dirty="0" smtClean="0"/>
          </a:p>
          <a:p>
            <a:pPr algn="ctr"/>
            <a:r>
              <a:rPr lang="pl-PL" sz="1400" dirty="0" smtClean="0"/>
              <a:t>O </a:t>
            </a:r>
            <a:r>
              <a:rPr lang="pl-PL" sz="1400" dirty="0"/>
              <a:t>ocenie decydowały wskaźniki biologiczne:  </a:t>
            </a:r>
            <a:endParaRPr lang="pl-PL" sz="1400" dirty="0" smtClean="0"/>
          </a:p>
          <a:p>
            <a:pPr algn="ctr"/>
            <a:r>
              <a:rPr lang="pl-PL" sz="1400" i="1" dirty="0" smtClean="0"/>
              <a:t>fitoplankton</a:t>
            </a:r>
            <a:r>
              <a:rPr lang="pl-PL" sz="1400" i="1" dirty="0"/>
              <a:t>, fitobentos i ichtiofauna.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308299" y="6221343"/>
            <a:ext cx="4142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Wykres 2. Stan ekologiczny jednolitych części wód (</a:t>
            </a:r>
            <a:r>
              <a:rPr lang="pl-PL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jcw</a:t>
            </a:r>
            <a:r>
              <a:rPr lang="pl-PL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jeziornych  </a:t>
            </a:r>
          </a:p>
          <a:p>
            <a:r>
              <a:rPr lang="pl-PL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badanych w latach 2013-2015 (źródło: WIOŚ w Lublinie)</a:t>
            </a:r>
            <a:endParaRPr lang="pl-PL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5" y="4365104"/>
            <a:ext cx="4259928" cy="255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rostokąt 8"/>
          <p:cNvSpPr/>
          <p:nvPr/>
        </p:nvSpPr>
        <p:spPr>
          <a:xfrm>
            <a:off x="0" y="1"/>
            <a:ext cx="9144000" cy="69269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/>
          </a:p>
        </p:txBody>
      </p:sp>
      <p:pic>
        <p:nvPicPr>
          <p:cNvPr id="14" name="Picture 3" descr="C:\Users\wms\Documents\pelny_dostep\Geoportal_przekazane mapy\logo_wios\logowi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6" y="202442"/>
            <a:ext cx="727858" cy="6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/>
          <p:cNvSpPr txBox="1"/>
          <p:nvPr/>
        </p:nvSpPr>
        <p:spPr>
          <a:xfrm>
            <a:off x="1259632" y="249837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6600"/>
                </a:solidFill>
                <a:latin typeface="+mj-lt"/>
                <a:cs typeface="AngsanaUPC" panose="02020603050405020304" pitchFamily="18" charset="-34"/>
              </a:rPr>
              <a:t>Wojewódzki Inspektorat Ochrony Środowiska w Lublinie</a:t>
            </a:r>
            <a:endParaRPr lang="pl-PL" b="1" dirty="0">
              <a:solidFill>
                <a:srgbClr val="FF6600"/>
              </a:solidFill>
              <a:latin typeface="+mj-lt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78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ms\Documents\Pelny_dostep\Raport 2014\RAPORT\Wody\grafika\Mapa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7" y="918344"/>
            <a:ext cx="7704137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 bwMode="auto">
          <a:xfrm>
            <a:off x="287338" y="6366644"/>
            <a:ext cx="82089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pl-PL" altLang="pl-PL" sz="1600" dirty="0">
              <a:solidFill>
                <a:srgbClr val="000099"/>
              </a:solidFill>
              <a:latin typeface="+mn-lt"/>
              <a:cs typeface="Tahoma" pitchFamily="34" charset="0"/>
            </a:endParaRPr>
          </a:p>
          <a:p>
            <a:pPr algn="ctr" eaLnBrk="1" hangingPunct="1"/>
            <a:endParaRPr lang="pl-PL" altLang="pl-PL" sz="1600" dirty="0">
              <a:solidFill>
                <a:srgbClr val="000099"/>
              </a:solidFill>
              <a:latin typeface="+mn-lt"/>
              <a:cs typeface="Tahoma" pitchFamily="34" charset="0"/>
            </a:endParaRPr>
          </a:p>
          <a:p>
            <a:pPr algn="ctr" eaLnBrk="1" hangingPunct="1"/>
            <a:r>
              <a:rPr lang="pl-PL" altLang="pl-PL" sz="1600" dirty="0">
                <a:solidFill>
                  <a:srgbClr val="000099"/>
                </a:solidFill>
                <a:latin typeface="+mn-lt"/>
                <a:cs typeface="Tahoma" pitchFamily="34" charset="0"/>
              </a:rPr>
              <a:t>Monitoring operacyjny wód podziemnych w punktach </a:t>
            </a:r>
            <a:r>
              <a:rPr lang="pl-PL" altLang="pl-PL" sz="1600" u="sng" dirty="0">
                <a:solidFill>
                  <a:srgbClr val="000099"/>
                </a:solidFill>
                <a:latin typeface="+mn-lt"/>
                <a:cs typeface="Tahoma" pitchFamily="34" charset="0"/>
              </a:rPr>
              <a:t>sieci krajowej </a:t>
            </a:r>
            <a:r>
              <a:rPr lang="pl-PL" altLang="pl-PL" sz="1600" dirty="0">
                <a:solidFill>
                  <a:srgbClr val="000099"/>
                </a:solidFill>
                <a:latin typeface="+mn-lt"/>
                <a:cs typeface="Tahoma" pitchFamily="34" charset="0"/>
              </a:rPr>
              <a:t>w 2014 r.</a:t>
            </a:r>
          </a:p>
          <a:p>
            <a:pPr algn="ctr" eaLnBrk="1" hangingPunct="1"/>
            <a:endParaRPr lang="pl-PL" altLang="pl-PL" sz="1600" dirty="0">
              <a:solidFill>
                <a:srgbClr val="000099"/>
              </a:solidFill>
              <a:latin typeface="+mn-lt"/>
              <a:cs typeface="Tahoma" pitchFamily="34" charset="0"/>
            </a:endParaRPr>
          </a:p>
          <a:p>
            <a:pPr algn="ctr" eaLnBrk="1" hangingPunct="1"/>
            <a:endParaRPr lang="pl-PL" altLang="pl-PL" sz="1600" dirty="0">
              <a:solidFill>
                <a:srgbClr val="000099"/>
              </a:solidFill>
              <a:latin typeface="+mn-lt"/>
              <a:cs typeface="Tahoma" pitchFamily="34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337223" y="698475"/>
            <a:ext cx="5113338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altLang="pl-PL" b="1" dirty="0">
                <a:solidFill>
                  <a:srgbClr val="000099"/>
                </a:solidFill>
                <a:latin typeface="+mn-lt"/>
                <a:cs typeface="Tahoma" pitchFamily="34" charset="0"/>
              </a:rPr>
              <a:t>Wody podziemne</a:t>
            </a:r>
          </a:p>
        </p:txBody>
      </p:sp>
      <p:sp>
        <p:nvSpPr>
          <p:cNvPr id="7" name="Prostokąt 3"/>
          <p:cNvSpPr>
            <a:spLocks noChangeArrowheads="1"/>
          </p:cNvSpPr>
          <p:nvPr/>
        </p:nvSpPr>
        <p:spPr bwMode="auto">
          <a:xfrm>
            <a:off x="611560" y="6122982"/>
            <a:ext cx="48974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pl-PL" sz="900" dirty="0"/>
              <a:t>(Podział jednolitych części wód podziemnych – </a:t>
            </a:r>
            <a:r>
              <a:rPr lang="pl-PL" altLang="pl-PL" sz="900" dirty="0" err="1"/>
              <a:t>JCWPd</a:t>
            </a:r>
            <a:r>
              <a:rPr lang="pl-PL" altLang="pl-PL" sz="900" dirty="0"/>
              <a:t> – obowiązujący do 31.12.2015 r.)</a:t>
            </a:r>
          </a:p>
        </p:txBody>
      </p:sp>
      <p:sp>
        <p:nvSpPr>
          <p:cNvPr id="8" name="Prostokąt 7"/>
          <p:cNvSpPr/>
          <p:nvPr/>
        </p:nvSpPr>
        <p:spPr>
          <a:xfrm>
            <a:off x="0" y="1"/>
            <a:ext cx="9144000" cy="69269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/>
          </a:p>
        </p:txBody>
      </p:sp>
      <p:pic>
        <p:nvPicPr>
          <p:cNvPr id="9" name="Picture 3" descr="C:\Users\wms\Documents\pelny_dostep\Geoportal_przekazane mapy\logo_wios\logowi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37" y="251779"/>
            <a:ext cx="727858" cy="6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1259632" y="249837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6600"/>
                </a:solidFill>
                <a:latin typeface="+mj-lt"/>
                <a:cs typeface="AngsanaUPC" panose="02020603050405020304" pitchFamily="18" charset="-34"/>
              </a:rPr>
              <a:t>Wojewódzki Inspektorat Ochrony Środowiska w Lublinie</a:t>
            </a:r>
            <a:endParaRPr lang="pl-PL" b="1" dirty="0">
              <a:solidFill>
                <a:srgbClr val="FF6600"/>
              </a:solidFill>
              <a:latin typeface="+mj-lt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23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908517"/>
              </p:ext>
            </p:extLst>
          </p:nvPr>
        </p:nvGraphicFramePr>
        <p:xfrm>
          <a:off x="1895536" y="3835705"/>
          <a:ext cx="4652963" cy="265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r:id="rId4" imgW="4651651" imgH="2658086" progId="Excel.Chart.8">
                  <p:embed/>
                </p:oleObj>
              </mc:Choice>
              <mc:Fallback>
                <p:oleObj r:id="rId4" imgW="4651651" imgH="2658086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536" y="3835705"/>
                        <a:ext cx="4652963" cy="2655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Prostokąt 4"/>
          <p:cNvSpPr>
            <a:spLocks noChangeArrowheads="1"/>
          </p:cNvSpPr>
          <p:nvPr/>
        </p:nvSpPr>
        <p:spPr bwMode="auto">
          <a:xfrm>
            <a:off x="813656" y="1988840"/>
            <a:ext cx="6816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pl-PL" altLang="pl-PL" sz="1600" dirty="0">
                <a:solidFill>
                  <a:srgbClr val="000099"/>
                </a:solidFill>
                <a:latin typeface="+mj-lt"/>
                <a:cs typeface="Tahoma" pitchFamily="34" charset="0"/>
              </a:rPr>
              <a:t>Sieć pomiarowa monitoringu operacyjnego wód podziemnych w 2014 r. </a:t>
            </a:r>
          </a:p>
          <a:p>
            <a:pPr algn="just" eaLnBrk="1" hangingPunct="1"/>
            <a:r>
              <a:rPr lang="pl-PL" altLang="pl-PL" sz="1600" dirty="0" smtClean="0">
                <a:solidFill>
                  <a:srgbClr val="000099"/>
                </a:solidFill>
                <a:latin typeface="+mj-lt"/>
                <a:cs typeface="Tahoma" pitchFamily="34" charset="0"/>
              </a:rPr>
              <a:t>na </a:t>
            </a:r>
            <a:r>
              <a:rPr lang="pl-PL" altLang="pl-PL" sz="1600" dirty="0">
                <a:solidFill>
                  <a:srgbClr val="000099"/>
                </a:solidFill>
                <a:latin typeface="+mj-lt"/>
                <a:cs typeface="Tahoma" pitchFamily="34" charset="0"/>
              </a:rPr>
              <a:t>terenie województwa obejmowała 13 pkt.</a:t>
            </a:r>
          </a:p>
        </p:txBody>
      </p:sp>
      <p:sp>
        <p:nvSpPr>
          <p:cNvPr id="3076" name="Prostokąt 5"/>
          <p:cNvSpPr>
            <a:spLocks noChangeArrowheads="1"/>
          </p:cNvSpPr>
          <p:nvPr/>
        </p:nvSpPr>
        <p:spPr bwMode="auto">
          <a:xfrm>
            <a:off x="792162" y="3014335"/>
            <a:ext cx="70358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pl-PL" altLang="pl-PL" sz="1600" dirty="0">
                <a:solidFill>
                  <a:srgbClr val="000099"/>
                </a:solidFill>
                <a:latin typeface="+mj-lt"/>
                <a:cs typeface="Tahoma" pitchFamily="34" charset="0"/>
              </a:rPr>
              <a:t>Badania prowadził Państwowy Instytut Geologiczny (PIG) w Warszawie </a:t>
            </a:r>
          </a:p>
          <a:p>
            <a:pPr algn="just" eaLnBrk="1" hangingPunct="1"/>
            <a:r>
              <a:rPr lang="pl-PL" altLang="pl-PL" sz="1600" dirty="0">
                <a:solidFill>
                  <a:srgbClr val="000099"/>
                </a:solidFill>
                <a:latin typeface="+mj-lt"/>
                <a:cs typeface="Tahoma" pitchFamily="34" charset="0"/>
              </a:rPr>
              <a:t>2 x rok (wiosną i jesienią) na zlecenie Głównego Inspektora Ochrony Środowiska</a:t>
            </a:r>
          </a:p>
        </p:txBody>
      </p:sp>
      <p:sp>
        <p:nvSpPr>
          <p:cNvPr id="3078" name="Tytuł 1"/>
          <p:cNvSpPr txBox="1">
            <a:spLocks/>
          </p:cNvSpPr>
          <p:nvPr/>
        </p:nvSpPr>
        <p:spPr bwMode="auto">
          <a:xfrm>
            <a:off x="1691680" y="977677"/>
            <a:ext cx="5111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altLang="pl-PL" b="1" dirty="0">
                <a:solidFill>
                  <a:srgbClr val="000099"/>
                </a:solidFill>
                <a:latin typeface="+mj-lt"/>
                <a:cs typeface="Tahoma" pitchFamily="34" charset="0"/>
              </a:rPr>
              <a:t>Wody podziemne</a:t>
            </a:r>
          </a:p>
        </p:txBody>
      </p:sp>
      <p:sp>
        <p:nvSpPr>
          <p:cNvPr id="7" name="Prostokąt 6"/>
          <p:cNvSpPr/>
          <p:nvPr/>
        </p:nvSpPr>
        <p:spPr>
          <a:xfrm>
            <a:off x="0" y="1"/>
            <a:ext cx="9144000" cy="69269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/>
          </a:p>
        </p:txBody>
      </p:sp>
      <p:pic>
        <p:nvPicPr>
          <p:cNvPr id="8" name="Picture 3" descr="C:\Users\wms\Documents\pelny_dostep\Geoportal_przekazane mapy\logo_wios\logowi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6" y="202442"/>
            <a:ext cx="727858" cy="6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1259632" y="249837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6600"/>
                </a:solidFill>
                <a:latin typeface="+mj-lt"/>
                <a:cs typeface="AngsanaUPC" panose="02020603050405020304" pitchFamily="18" charset="-34"/>
              </a:rPr>
              <a:t>Wojewódzki Inspektorat Ochrony Środowiska w Lublinie</a:t>
            </a:r>
            <a:endParaRPr lang="pl-PL" b="1" dirty="0">
              <a:solidFill>
                <a:srgbClr val="FF6600"/>
              </a:solidFill>
              <a:latin typeface="+mj-lt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08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11509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l-PL" altLang="pl-PL" sz="1600" dirty="0" smtClean="0">
                <a:solidFill>
                  <a:schemeClr val="accent2">
                    <a:lumMod val="50000"/>
                  </a:schemeClr>
                </a:solidFill>
              </a:rPr>
              <a:t>W I połowie 2012 roku zakończony został 4-letni program działań mających na celu ograniczenie odpływu azotu ze źródeł rolniczych dla OSN w gminie Komarówka Podlaska, ustanowionego na podstawie rozporządzenia Nr 9/2008 Dyrektora RZGW </a:t>
            </a:r>
          </a:p>
          <a:p>
            <a:pPr marL="0" indent="0">
              <a:buFontTx/>
              <a:buNone/>
            </a:pPr>
            <a:r>
              <a:rPr lang="pl-PL" altLang="pl-PL" sz="1600" dirty="0" smtClean="0">
                <a:solidFill>
                  <a:schemeClr val="accent2">
                    <a:lumMod val="50000"/>
                  </a:schemeClr>
                </a:solidFill>
              </a:rPr>
              <a:t>w Warszawie. 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453530" y="980728"/>
            <a:ext cx="60483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Obszary szczególnie narażone (OSN)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62918" y="3573016"/>
            <a:ext cx="82296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22325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0313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383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pl-PL" altLang="pl-PL" sz="1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W styczniu 2013 r. rozporządzenie Nr 1/2013 Dyrektora RZGW w Warszawie wprowadziło nowy program działań mających na celu ograniczenie odpływu azotu ze źródeł rolniczych dla obszarów szczególnie narażonych </a:t>
            </a:r>
            <a:r>
              <a:rPr lang="pl-PL" altLang="pl-PL" sz="16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Czerniejówka</a:t>
            </a:r>
            <a:r>
              <a:rPr lang="pl-PL" altLang="pl-PL" sz="1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, Kanał Żmudzki, </a:t>
            </a:r>
            <a:r>
              <a:rPr lang="pl-PL" altLang="pl-PL" sz="16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Kuraszew</a:t>
            </a:r>
            <a:r>
              <a:rPr lang="pl-PL" altLang="pl-PL" sz="1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, </a:t>
            </a:r>
            <a:r>
              <a:rPr lang="pl-PL" altLang="pl-PL" sz="16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Przegaliny</a:t>
            </a:r>
            <a:r>
              <a:rPr lang="pl-PL" altLang="pl-PL" sz="1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Duże i Uherka. 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49222" y="5157192"/>
            <a:ext cx="84963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22325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0313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383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pl-PL" altLang="pl-PL" sz="1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Zakres badań przewidzianych do realizacji w ramach ww. programu, ujętych w „Programie Państwowego Monitoringu Środowiska Województwa Lubelskiego na lata 2013 – 2015”, </a:t>
            </a:r>
          </a:p>
          <a:p>
            <a:pPr>
              <a:buFontTx/>
              <a:buNone/>
            </a:pPr>
            <a:r>
              <a:rPr lang="pl-PL" altLang="pl-PL" sz="1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jest zgodny z rozporządzeniem MŚ z dnia 23 grudnia 2002 r. w sprawie kryteriów wyznaczania wód wrażliwych na zanieczyszczenia związkami azotu ze źródeł rolniczych (Dz. U. z 2002 r. Nr 241, poz. 2093).</a:t>
            </a:r>
          </a:p>
        </p:txBody>
      </p:sp>
      <p:sp>
        <p:nvSpPr>
          <p:cNvPr id="7" name="Prostokąt 6"/>
          <p:cNvSpPr/>
          <p:nvPr/>
        </p:nvSpPr>
        <p:spPr>
          <a:xfrm>
            <a:off x="0" y="1"/>
            <a:ext cx="9144000" cy="69269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/>
          </a:p>
        </p:txBody>
      </p:sp>
      <p:pic>
        <p:nvPicPr>
          <p:cNvPr id="8" name="Picture 3" descr="C:\Users\wms\Documents\pelny_dostep\Geoportal_przekazane mapy\logo_wios\logowi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6" y="202442"/>
            <a:ext cx="727858" cy="6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1259632" y="249837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6600"/>
                </a:solidFill>
                <a:latin typeface="+mj-lt"/>
                <a:cs typeface="AngsanaUPC" panose="02020603050405020304" pitchFamily="18" charset="-34"/>
              </a:rPr>
              <a:t>Wojewódzki Inspektorat Ochrony Środowiska w Lublinie</a:t>
            </a:r>
            <a:endParaRPr lang="pl-PL" b="1" dirty="0">
              <a:solidFill>
                <a:srgbClr val="FF6600"/>
              </a:solidFill>
              <a:latin typeface="+mj-lt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802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0" y="1"/>
            <a:ext cx="9144000" cy="925761"/>
            <a:chOff x="0" y="1"/>
            <a:chExt cx="9144000" cy="925761"/>
          </a:xfrm>
        </p:grpSpPr>
        <p:sp>
          <p:nvSpPr>
            <p:cNvPr id="5" name="Prostokąt 4"/>
            <p:cNvSpPr/>
            <p:nvPr/>
          </p:nvSpPr>
          <p:spPr>
            <a:xfrm>
              <a:off x="0" y="1"/>
              <a:ext cx="9144000" cy="692696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/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186978" y="171597"/>
              <a:ext cx="792088" cy="754165"/>
              <a:chOff x="251520" y="256559"/>
              <a:chExt cx="792088" cy="754165"/>
            </a:xfrm>
          </p:grpSpPr>
          <p:sp>
            <p:nvSpPr>
              <p:cNvPr id="8" name="Elipsa 7"/>
              <p:cNvSpPr/>
              <p:nvPr/>
            </p:nvSpPr>
            <p:spPr>
              <a:xfrm>
                <a:off x="251520" y="256559"/>
                <a:ext cx="792088" cy="75416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9" name="Picture 3" descr="C:\Users\wms\Documents\pelny_dostep\Geoportal_przekazane mapy\logo_wios\logowi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428" y="287404"/>
                <a:ext cx="727858" cy="666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pole tekstowe 6"/>
            <p:cNvSpPr txBox="1"/>
            <p:nvPr/>
          </p:nvSpPr>
          <p:spPr>
            <a:xfrm>
              <a:off x="1259632" y="249837"/>
              <a:ext cx="7128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FF6600"/>
                  </a:solidFill>
                  <a:latin typeface="+mj-lt"/>
                  <a:cs typeface="AngsanaUPC" panose="02020603050405020304" pitchFamily="18" charset="-34"/>
                </a:rPr>
                <a:t>Wojewódzki Inspektorat Ochrony Środowiska w Lublinie</a:t>
              </a:r>
              <a:endParaRPr lang="pl-PL" b="1" dirty="0">
                <a:solidFill>
                  <a:srgbClr val="FF6600"/>
                </a:solidFill>
                <a:latin typeface="+mj-lt"/>
                <a:cs typeface="AngsanaUPC" panose="02020603050405020304" pitchFamily="18" charset="-34"/>
              </a:endParaRPr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2915816" y="924280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Monitoring hałasu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Prostokąt 1"/>
          <p:cNvSpPr>
            <a:spLocks noChangeArrowheads="1"/>
          </p:cNvSpPr>
          <p:nvPr/>
        </p:nvSpPr>
        <p:spPr bwMode="auto">
          <a:xfrm>
            <a:off x="250825" y="1473200"/>
            <a:ext cx="57972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Wojewódzki inspektor ochrony środowiska </a:t>
            </a:r>
            <a:r>
              <a:rPr lang="pl-PL" altLang="pl-PL" sz="1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sporządza ocenę </a:t>
            </a:r>
            <a:r>
              <a:rPr lang="pl-PL" altLang="pl-PL" sz="1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stanu akustycznego środowiska</a:t>
            </a:r>
            <a:r>
              <a:rPr lang="pl-PL" altLang="pl-PL" sz="1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w województwie </a:t>
            </a:r>
            <a:r>
              <a:rPr lang="pl-PL" altLang="pl-PL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na </a:t>
            </a:r>
            <a:r>
              <a:rPr lang="pl-PL" altLang="pl-PL" sz="1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terenach nie objętych obowiązkiem opracowywania map akustycznych</a:t>
            </a:r>
            <a:r>
              <a:rPr lang="pl-PL" altLang="pl-PL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(art. 117 ust. 5 ustawy </a:t>
            </a:r>
            <a:r>
              <a:rPr lang="pl-PL" altLang="pl-PL" sz="14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Poś</a:t>
            </a:r>
            <a:r>
              <a:rPr lang="pl-PL" altLang="pl-PL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.)</a:t>
            </a:r>
          </a:p>
        </p:txBody>
      </p:sp>
      <p:sp>
        <p:nvSpPr>
          <p:cNvPr id="16" name="Prostokąt 7"/>
          <p:cNvSpPr>
            <a:spLocks noChangeArrowheads="1"/>
          </p:cNvSpPr>
          <p:nvPr/>
        </p:nvSpPr>
        <p:spPr bwMode="auto">
          <a:xfrm>
            <a:off x="395536" y="3068960"/>
            <a:ext cx="79928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Wskaźniki</a:t>
            </a:r>
            <a:r>
              <a:rPr lang="pl-PL" altLang="pl-PL" sz="1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mające zastosowanie w prowadzeniu </a:t>
            </a:r>
            <a:r>
              <a:rPr lang="pl-PL" altLang="pl-PL" sz="1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długookresowej polityki </a:t>
            </a:r>
            <a:r>
              <a:rPr lang="pl-PL" altLang="pl-PL" sz="1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w zakresie ochrony środowiska przed hałasem, w szczególności do sporządzania map akustycznych oraz programów ochrony środowiska przed hałasem: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l-PL" altLang="pl-PL" sz="12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	- </a:t>
            </a:r>
            <a:r>
              <a:rPr lang="pl-PL" altLang="pl-PL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</a:t>
            </a:r>
            <a:r>
              <a:rPr lang="pl-PL" altLang="pl-PL" sz="1400" b="1" baseline="-25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DWN</a:t>
            </a:r>
            <a:r>
              <a:rPr lang="pl-PL" altLang="pl-PL" sz="1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– </a:t>
            </a:r>
            <a:r>
              <a:rPr lang="pl-PL" altLang="pl-PL" sz="1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długookresowy średni poziom dźwięku A wyrażony w decybelach [</a:t>
            </a:r>
            <a:r>
              <a:rPr lang="pl-PL" altLang="pl-PL" sz="12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dB</a:t>
            </a:r>
            <a:r>
              <a:rPr lang="pl-PL" altLang="pl-PL" sz="1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], wyznaczony w 	ciągu wszystkich dób w roku, z uwzględnieniem pory dnia od godz. 6.00 – 18.00, pory wieczoru od 	godz. 18.00 – 22.00 oraz pory nocy od godz. 22.00 – 6.00,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	- </a:t>
            </a:r>
            <a:r>
              <a:rPr lang="pl-PL" altLang="pl-PL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</a:t>
            </a:r>
            <a:r>
              <a:rPr lang="pl-PL" altLang="pl-PL" sz="1400" b="1" baseline="-25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N</a:t>
            </a:r>
            <a:r>
              <a:rPr lang="pl-PL" altLang="pl-PL" sz="1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- </a:t>
            </a:r>
            <a:r>
              <a:rPr lang="pl-PL" altLang="pl-PL" sz="1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długookresowy średni poziom dźwięku A wyrażony w decybelach [</a:t>
            </a:r>
            <a:r>
              <a:rPr lang="pl-PL" altLang="pl-PL" sz="1200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dB</a:t>
            </a:r>
            <a:r>
              <a:rPr lang="pl-PL" altLang="pl-PL" sz="1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], wyznaczony w ciągu 	wszystkich pór nocy w roku od godz. 22.00-6.00.</a:t>
            </a:r>
          </a:p>
        </p:txBody>
      </p:sp>
      <p:sp>
        <p:nvSpPr>
          <p:cNvPr id="17" name="Prostokąt 2"/>
          <p:cNvSpPr>
            <a:spLocks noChangeArrowheads="1"/>
          </p:cNvSpPr>
          <p:nvPr/>
        </p:nvSpPr>
        <p:spPr bwMode="auto">
          <a:xfrm>
            <a:off x="395536" y="5013176"/>
            <a:ext cx="748883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Wskaźniki dobowe</a:t>
            </a:r>
            <a:r>
              <a:rPr lang="pl-PL" altLang="pl-PL" sz="1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, mające zastosowanie do ustalania i kontroli warunków korzystania ze środowiska w odniesieniu do jednej doby: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l-PL" altLang="pl-PL" sz="12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	- </a:t>
            </a:r>
            <a:r>
              <a:rPr lang="pl-PL" altLang="pl-PL" sz="1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</a:t>
            </a:r>
            <a:r>
              <a:rPr lang="pl-PL" altLang="pl-PL" sz="1400" b="1" baseline="-25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AeqD</a:t>
            </a:r>
            <a:r>
              <a:rPr lang="pl-PL" altLang="pl-PL" sz="1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 jest to równoważny poziom dźwięku A dla pory dnia, rozumianej jako przedział 	czasu od godz. 6.00 – 22.00,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	- </a:t>
            </a:r>
            <a:r>
              <a:rPr lang="pl-PL" altLang="pl-PL" sz="1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</a:t>
            </a:r>
            <a:r>
              <a:rPr lang="pl-PL" altLang="pl-PL" sz="1400" b="1" baseline="-250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AeqN</a:t>
            </a:r>
            <a:r>
              <a:rPr lang="pl-PL" altLang="pl-PL" sz="1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- równoważny poziom dźwięku A dla pory nocy, rozumianej jako przedział czasu 	od godz. 22.00 – 6.00.</a:t>
            </a:r>
          </a:p>
        </p:txBody>
      </p:sp>
      <p:pic>
        <p:nvPicPr>
          <p:cNvPr id="19" name="Picture 2" descr="ZamoscIMG_20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28" y="768117"/>
            <a:ext cx="2660852" cy="198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ymbol zastępczy zawartości 5"/>
          <p:cNvSpPr>
            <a:spLocks/>
          </p:cNvSpPr>
          <p:nvPr/>
        </p:nvSpPr>
        <p:spPr bwMode="auto">
          <a:xfrm>
            <a:off x="6745026" y="2456892"/>
            <a:ext cx="1963854" cy="360040"/>
          </a:xfrm>
          <a:prstGeom prst="rect">
            <a:avLst/>
          </a:prstGeom>
          <a:solidFill>
            <a:schemeClr val="accent1"/>
          </a:solidFill>
          <a:ln w="15875">
            <a:noFill/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pl-PL" altLang="pl-PL" sz="800" dirty="0" smtClean="0">
                <a:solidFill>
                  <a:schemeClr val="bg1"/>
                </a:solidFill>
                <a:latin typeface="+mj-lt"/>
              </a:rPr>
              <a:t>Mobilne Laboratorium WIOŚ Lublin</a:t>
            </a:r>
          </a:p>
          <a:p>
            <a:pPr eaLnBrk="1" hangingPunct="1">
              <a:buFontTx/>
              <a:buNone/>
              <a:defRPr/>
            </a:pPr>
            <a:r>
              <a:rPr lang="pl-PL" altLang="pl-PL" sz="800" dirty="0" smtClean="0">
                <a:solidFill>
                  <a:schemeClr val="bg1"/>
                </a:solidFill>
                <a:latin typeface="+mj-lt"/>
              </a:rPr>
              <a:t>do prowadzenia pomiarów hałasu</a:t>
            </a:r>
          </a:p>
        </p:txBody>
      </p:sp>
    </p:spTree>
    <p:extLst>
      <p:ext uri="{BB962C8B-B14F-4D97-AF65-F5344CB8AC3E}">
        <p14:creationId xmlns:p14="http://schemas.microsoft.com/office/powerpoint/2010/main" val="10403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62" y="1123726"/>
            <a:ext cx="3688804" cy="460953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50" y="4941168"/>
            <a:ext cx="2898270" cy="87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369587" y="586194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i="1" dirty="0">
                <a:solidFill>
                  <a:prstClr val="black"/>
                </a:solidFill>
              </a:rPr>
              <a:t>W województwie lubelskim </a:t>
            </a:r>
            <a:r>
              <a:rPr lang="pl-PL" sz="1600" b="1" i="1" dirty="0">
                <a:solidFill>
                  <a:srgbClr val="FF0000"/>
                </a:solidFill>
              </a:rPr>
              <a:t>zanieczyszczenie środowiska hałasem pochodzi głównie </a:t>
            </a:r>
            <a:r>
              <a:rPr lang="pl-PL" sz="1600" b="1" i="1" dirty="0" smtClean="0">
                <a:solidFill>
                  <a:srgbClr val="FF0000"/>
                </a:solidFill>
              </a:rPr>
              <a:t>z </a:t>
            </a:r>
            <a:r>
              <a:rPr lang="pl-PL" sz="1600" b="1" i="1" dirty="0">
                <a:solidFill>
                  <a:srgbClr val="FF0000"/>
                </a:solidFill>
              </a:rPr>
              <a:t>komunikacji drogowej</a:t>
            </a:r>
            <a:r>
              <a:rPr lang="pl-PL" sz="1600" i="1" dirty="0">
                <a:solidFill>
                  <a:prstClr val="black"/>
                </a:solidFill>
              </a:rPr>
              <a:t>, </a:t>
            </a:r>
            <a:r>
              <a:rPr lang="pl-PL" sz="1600" i="1" dirty="0" smtClean="0">
                <a:solidFill>
                  <a:prstClr val="black"/>
                </a:solidFill>
              </a:rPr>
              <a:t>w niewielkim stopniu </a:t>
            </a:r>
            <a:r>
              <a:rPr lang="pl-PL" sz="1600" b="1" i="1" dirty="0" smtClean="0">
                <a:solidFill>
                  <a:prstClr val="black"/>
                </a:solidFill>
              </a:rPr>
              <a:t>kolejowej i lotniczej </a:t>
            </a:r>
            <a:r>
              <a:rPr lang="pl-PL" sz="1600" i="1" dirty="0" smtClean="0">
                <a:solidFill>
                  <a:prstClr val="black"/>
                </a:solidFill>
              </a:rPr>
              <a:t>oraz</a:t>
            </a:r>
            <a:r>
              <a:rPr lang="pl-PL" sz="1600" b="1" i="1" dirty="0" smtClean="0">
                <a:solidFill>
                  <a:prstClr val="black"/>
                </a:solidFill>
              </a:rPr>
              <a:t> od źródeł przemysłowych</a:t>
            </a:r>
            <a:endParaRPr lang="pl-PL" sz="1600" b="1" i="1" dirty="0">
              <a:solidFill>
                <a:prstClr val="black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79698" y="1700808"/>
            <a:ext cx="393226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prstClr val="black"/>
                </a:solidFill>
              </a:rPr>
              <a:t>W granicach </a:t>
            </a:r>
            <a:r>
              <a:rPr lang="pl-PL" sz="1400" dirty="0">
                <a:solidFill>
                  <a:prstClr val="black"/>
                </a:solidFill>
              </a:rPr>
              <a:t>województwa przebiega </a:t>
            </a:r>
            <a:r>
              <a:rPr lang="pl-PL" sz="1400" dirty="0" smtClean="0">
                <a:solidFill>
                  <a:prstClr val="black"/>
                </a:solidFill>
              </a:rPr>
              <a:t>około </a:t>
            </a:r>
            <a:br>
              <a:rPr lang="pl-PL" sz="1400" dirty="0" smtClean="0">
                <a:solidFill>
                  <a:prstClr val="black"/>
                </a:solidFill>
              </a:rPr>
            </a:br>
            <a:r>
              <a:rPr lang="pl-PL" sz="1400" dirty="0" smtClean="0">
                <a:solidFill>
                  <a:prstClr val="black"/>
                </a:solidFill>
              </a:rPr>
              <a:t>20 </a:t>
            </a:r>
            <a:r>
              <a:rPr lang="pl-PL" sz="1400" dirty="0">
                <a:solidFill>
                  <a:prstClr val="black"/>
                </a:solidFill>
              </a:rPr>
              <a:t>690 km dróg, </a:t>
            </a:r>
            <a:r>
              <a:rPr lang="pl-PL" sz="1400" dirty="0" smtClean="0">
                <a:solidFill>
                  <a:prstClr val="black"/>
                </a:solidFill>
              </a:rPr>
              <a:t>w </a:t>
            </a:r>
            <a:r>
              <a:rPr lang="pl-PL" sz="1400" dirty="0">
                <a:solidFill>
                  <a:prstClr val="black"/>
                </a:solidFill>
              </a:rPr>
              <a:t>tym: </a:t>
            </a:r>
            <a:r>
              <a:rPr lang="pl-PL" sz="1400" dirty="0" smtClean="0">
                <a:solidFill>
                  <a:prstClr val="black"/>
                </a:solidFill>
              </a:rPr>
              <a:t/>
            </a:r>
            <a:br>
              <a:rPr lang="pl-PL" sz="1400" dirty="0" smtClean="0">
                <a:solidFill>
                  <a:prstClr val="black"/>
                </a:solidFill>
              </a:rPr>
            </a:br>
            <a:endParaRPr lang="pl-PL" sz="1400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sz="1400" dirty="0" smtClean="0">
                <a:solidFill>
                  <a:prstClr val="black"/>
                </a:solidFill>
              </a:rPr>
              <a:t>1 </a:t>
            </a:r>
            <a:r>
              <a:rPr lang="pl-PL" sz="1400" dirty="0">
                <a:solidFill>
                  <a:prstClr val="black"/>
                </a:solidFill>
              </a:rPr>
              <a:t>060 km krajowych, </a:t>
            </a:r>
            <a:endParaRPr lang="pl-PL" sz="1400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sz="1400" dirty="0" smtClean="0">
                <a:solidFill>
                  <a:prstClr val="black"/>
                </a:solidFill>
              </a:rPr>
              <a:t>2 </a:t>
            </a:r>
            <a:r>
              <a:rPr lang="pl-PL" sz="1400" dirty="0">
                <a:solidFill>
                  <a:prstClr val="black"/>
                </a:solidFill>
              </a:rPr>
              <a:t>210 km wojewódzkich, </a:t>
            </a:r>
            <a:endParaRPr lang="pl-PL" sz="1400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sz="1400" dirty="0" smtClean="0">
                <a:solidFill>
                  <a:prstClr val="black"/>
                </a:solidFill>
              </a:rPr>
              <a:t>9 </a:t>
            </a:r>
            <a:r>
              <a:rPr lang="pl-PL" sz="1400" dirty="0">
                <a:solidFill>
                  <a:prstClr val="black"/>
                </a:solidFill>
              </a:rPr>
              <a:t>239 km </a:t>
            </a:r>
            <a:r>
              <a:rPr lang="pl-PL" sz="1400" dirty="0" smtClean="0">
                <a:solidFill>
                  <a:prstClr val="black"/>
                </a:solidFill>
              </a:rPr>
              <a:t>powiatowych, </a:t>
            </a:r>
            <a:endParaRPr lang="pl-PL" sz="1400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sz="1400" dirty="0" smtClean="0">
                <a:solidFill>
                  <a:prstClr val="black"/>
                </a:solidFill>
              </a:rPr>
              <a:t>8 </a:t>
            </a:r>
            <a:r>
              <a:rPr lang="pl-PL" sz="1400" dirty="0">
                <a:solidFill>
                  <a:prstClr val="black"/>
                </a:solidFill>
              </a:rPr>
              <a:t>181 km </a:t>
            </a:r>
            <a:r>
              <a:rPr lang="pl-PL" sz="1400" dirty="0" smtClean="0">
                <a:solidFill>
                  <a:prstClr val="black"/>
                </a:solidFill>
              </a:rPr>
              <a:t>gminnych</a:t>
            </a:r>
          </a:p>
          <a:p>
            <a:endParaRPr lang="pl-PL" sz="1400" dirty="0">
              <a:solidFill>
                <a:prstClr val="black"/>
              </a:solidFill>
            </a:endParaRPr>
          </a:p>
          <a:p>
            <a:r>
              <a:rPr lang="pl-PL" sz="1400" b="1" dirty="0" smtClean="0">
                <a:solidFill>
                  <a:prstClr val="black"/>
                </a:solidFill>
              </a:rPr>
              <a:t>Po </a:t>
            </a:r>
            <a:r>
              <a:rPr lang="pl-PL" sz="1400" b="1" dirty="0">
                <a:solidFill>
                  <a:prstClr val="black"/>
                </a:solidFill>
              </a:rPr>
              <a:t>drogach krajowych </a:t>
            </a:r>
            <a:r>
              <a:rPr lang="pl-PL" sz="1400" dirty="0">
                <a:solidFill>
                  <a:prstClr val="black"/>
                </a:solidFill>
              </a:rPr>
              <a:t>przejeżdża </a:t>
            </a:r>
            <a:r>
              <a:rPr lang="pl-PL" sz="1400" dirty="0" smtClean="0">
                <a:solidFill>
                  <a:prstClr val="black"/>
                </a:solidFill>
              </a:rPr>
              <a:t>średnio na </a:t>
            </a:r>
            <a:r>
              <a:rPr lang="pl-PL" sz="1400" dirty="0">
                <a:solidFill>
                  <a:prstClr val="black"/>
                </a:solidFill>
              </a:rPr>
              <a:t>dobę </a:t>
            </a:r>
            <a:r>
              <a:rPr lang="pl-PL" sz="1400" dirty="0" smtClean="0">
                <a:solidFill>
                  <a:prstClr val="black"/>
                </a:solidFill>
              </a:rPr>
              <a:t>ok. </a:t>
            </a:r>
            <a:r>
              <a:rPr lang="pl-PL" sz="1400" dirty="0">
                <a:solidFill>
                  <a:prstClr val="black"/>
                </a:solidFill>
              </a:rPr>
              <a:t>8 813 pojazdów, w </a:t>
            </a:r>
            <a:r>
              <a:rPr lang="pl-PL" sz="1400" dirty="0" smtClean="0">
                <a:solidFill>
                  <a:prstClr val="black"/>
                </a:solidFill>
              </a:rPr>
              <a:t>tym:</a:t>
            </a:r>
          </a:p>
          <a:p>
            <a:pPr marL="285750" indent="-285750">
              <a:buFontTx/>
              <a:buChar char="-"/>
            </a:pPr>
            <a:r>
              <a:rPr lang="pl-PL" sz="1400" dirty="0" smtClean="0">
                <a:solidFill>
                  <a:prstClr val="black"/>
                </a:solidFill>
              </a:rPr>
              <a:t>76</a:t>
            </a:r>
            <a:r>
              <a:rPr lang="pl-PL" sz="1400" dirty="0">
                <a:solidFill>
                  <a:prstClr val="black"/>
                </a:solidFill>
              </a:rPr>
              <a:t>% stanowią pojazdy osobowe, </a:t>
            </a:r>
          </a:p>
          <a:p>
            <a:pPr marL="285750" indent="-285750">
              <a:buFontTx/>
              <a:buChar char="-"/>
            </a:pPr>
            <a:r>
              <a:rPr lang="pl-PL" sz="1400" dirty="0" smtClean="0">
                <a:solidFill>
                  <a:prstClr val="black"/>
                </a:solidFill>
              </a:rPr>
              <a:t>22</a:t>
            </a:r>
            <a:r>
              <a:rPr lang="pl-PL" sz="1400" dirty="0">
                <a:solidFill>
                  <a:prstClr val="black"/>
                </a:solidFill>
              </a:rPr>
              <a:t>% </a:t>
            </a:r>
            <a:r>
              <a:rPr lang="pl-PL" sz="1400" dirty="0" smtClean="0">
                <a:solidFill>
                  <a:prstClr val="black"/>
                </a:solidFill>
              </a:rPr>
              <a:t>ciężarowe </a:t>
            </a:r>
            <a:endParaRPr lang="pl-PL" sz="1400" dirty="0">
              <a:solidFill>
                <a:prstClr val="black"/>
              </a:solidFill>
            </a:endParaRPr>
          </a:p>
          <a:p>
            <a:r>
              <a:rPr lang="pl-PL" sz="1400" dirty="0" smtClean="0">
                <a:solidFill>
                  <a:prstClr val="black"/>
                </a:solidFill>
              </a:rPr>
              <a:t/>
            </a:r>
            <a:br>
              <a:rPr lang="pl-PL" sz="1400" dirty="0" smtClean="0">
                <a:solidFill>
                  <a:prstClr val="black"/>
                </a:solidFill>
              </a:rPr>
            </a:br>
            <a:r>
              <a:rPr lang="pl-PL" sz="1400" b="1" dirty="0" smtClean="0">
                <a:solidFill>
                  <a:prstClr val="black"/>
                </a:solidFill>
              </a:rPr>
              <a:t>Po </a:t>
            </a:r>
            <a:r>
              <a:rPr lang="pl-PL" sz="1400" b="1" dirty="0">
                <a:solidFill>
                  <a:prstClr val="black"/>
                </a:solidFill>
              </a:rPr>
              <a:t>drogach wojewódzkich </a:t>
            </a:r>
            <a:r>
              <a:rPr lang="pl-PL" sz="1400" dirty="0">
                <a:solidFill>
                  <a:prstClr val="black"/>
                </a:solidFill>
              </a:rPr>
              <a:t>przejeżdża średnio na dobę </a:t>
            </a:r>
            <a:r>
              <a:rPr lang="pl-PL" sz="1400" dirty="0" smtClean="0">
                <a:solidFill>
                  <a:prstClr val="black"/>
                </a:solidFill>
              </a:rPr>
              <a:t>ok. 3 </a:t>
            </a:r>
            <a:r>
              <a:rPr lang="pl-PL" sz="1400" dirty="0">
                <a:solidFill>
                  <a:prstClr val="black"/>
                </a:solidFill>
              </a:rPr>
              <a:t>235 pojazdów, w </a:t>
            </a:r>
            <a:r>
              <a:rPr lang="pl-PL" sz="1400" dirty="0" smtClean="0">
                <a:solidFill>
                  <a:prstClr val="black"/>
                </a:solidFill>
              </a:rPr>
              <a:t>tym:</a:t>
            </a:r>
          </a:p>
          <a:p>
            <a:r>
              <a:rPr lang="pl-PL" sz="1400" dirty="0">
                <a:solidFill>
                  <a:prstClr val="black"/>
                </a:solidFill>
              </a:rPr>
              <a:t>-</a:t>
            </a:r>
            <a:r>
              <a:rPr lang="pl-PL" sz="1400" dirty="0" smtClean="0">
                <a:solidFill>
                  <a:prstClr val="black"/>
                </a:solidFill>
              </a:rPr>
              <a:t> </a:t>
            </a:r>
            <a:r>
              <a:rPr lang="pl-PL" sz="1400" dirty="0">
                <a:solidFill>
                  <a:prstClr val="black"/>
                </a:solidFill>
              </a:rPr>
              <a:t>85 % stanowią pojazdy</a:t>
            </a:r>
            <a:r>
              <a:rPr lang="pl-PL" sz="1400" dirty="0" smtClean="0">
                <a:solidFill>
                  <a:prstClr val="black"/>
                </a:solidFill>
              </a:rPr>
              <a:t> </a:t>
            </a:r>
            <a:r>
              <a:rPr lang="pl-PL" sz="1400" dirty="0">
                <a:solidFill>
                  <a:prstClr val="black"/>
                </a:solidFill>
              </a:rPr>
              <a:t>osobowe </a:t>
            </a:r>
            <a:r>
              <a:rPr lang="pl-PL" sz="1400" dirty="0" smtClean="0">
                <a:solidFill>
                  <a:prstClr val="black"/>
                </a:solidFill>
              </a:rPr>
              <a:t/>
            </a:r>
            <a:br>
              <a:rPr lang="pl-PL" sz="1400" dirty="0" smtClean="0">
                <a:solidFill>
                  <a:prstClr val="black"/>
                </a:solidFill>
              </a:rPr>
            </a:br>
            <a:r>
              <a:rPr lang="pl-PL" sz="1400" dirty="0" smtClean="0">
                <a:solidFill>
                  <a:prstClr val="black"/>
                </a:solidFill>
              </a:rPr>
              <a:t>- 12 </a:t>
            </a:r>
            <a:r>
              <a:rPr lang="pl-PL" sz="1400" dirty="0">
                <a:solidFill>
                  <a:prstClr val="black"/>
                </a:solidFill>
              </a:rPr>
              <a:t>% - </a:t>
            </a:r>
            <a:r>
              <a:rPr lang="pl-PL" sz="1400" dirty="0" smtClean="0">
                <a:solidFill>
                  <a:prstClr val="black"/>
                </a:solidFill>
              </a:rPr>
              <a:t>ciężarowe</a:t>
            </a:r>
            <a:r>
              <a:rPr lang="pl-PL" sz="1400" dirty="0">
                <a:solidFill>
                  <a:prstClr val="black"/>
                </a:solidFill>
              </a:rPr>
              <a:t> </a:t>
            </a:r>
            <a:r>
              <a:rPr lang="pl-PL" sz="1000" i="1" dirty="0" smtClean="0">
                <a:solidFill>
                  <a:prstClr val="black"/>
                </a:solidFill>
              </a:rPr>
              <a:t>(źródło: GUS )</a:t>
            </a:r>
            <a:endParaRPr lang="pl-PL" sz="1000" i="1" dirty="0">
              <a:solidFill>
                <a:prstClr val="black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1"/>
            <a:ext cx="9144000" cy="69269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prstClr val="white"/>
              </a:solidFill>
            </a:endParaRPr>
          </a:p>
        </p:txBody>
      </p:sp>
      <p:pic>
        <p:nvPicPr>
          <p:cNvPr id="11" name="Picture 3" descr="C:\Users\wms\Documents\pelny_dostep\Geoportal_przekazane mapy\logo_wios\logowi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6" y="202442"/>
            <a:ext cx="727858" cy="6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1259632" y="249837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6600"/>
                </a:solidFill>
                <a:cs typeface="AngsanaUPC" panose="02020603050405020304" pitchFamily="18" charset="-34"/>
              </a:rPr>
              <a:t>Wojewódzki Inspektorat Ochrony Środowiska w Lublinie</a:t>
            </a:r>
            <a:endParaRPr lang="pl-PL" b="1" dirty="0">
              <a:solidFill>
                <a:srgbClr val="FF6600"/>
              </a:solidFill>
              <a:cs typeface="AngsanaUPC" panose="02020603050405020304" pitchFamily="18" charset="-34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5292080" y="936959"/>
            <a:ext cx="32031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>
                <a:solidFill>
                  <a:prstClr val="black"/>
                </a:solidFill>
              </a:rPr>
              <a:t>Mapa </a:t>
            </a:r>
            <a:r>
              <a:rPr lang="pl-PL" sz="1000" dirty="0" smtClean="0">
                <a:solidFill>
                  <a:prstClr val="black"/>
                </a:solidFill>
              </a:rPr>
              <a:t>stanu budowy dróg </a:t>
            </a:r>
            <a:r>
              <a:rPr lang="pl-PL" sz="1000" i="1" dirty="0">
                <a:solidFill>
                  <a:prstClr val="black"/>
                </a:solidFill>
              </a:rPr>
              <a:t>(źródło: GDDKiA </a:t>
            </a:r>
            <a:r>
              <a:rPr lang="pl-PL" sz="1000" i="1" dirty="0" smtClean="0">
                <a:solidFill>
                  <a:prstClr val="black"/>
                </a:solidFill>
              </a:rPr>
              <a:t>Lublin</a:t>
            </a:r>
            <a:r>
              <a:rPr lang="pl-PL" sz="1000" dirty="0" smtClean="0">
                <a:solidFill>
                  <a:prstClr val="black"/>
                </a:solidFill>
              </a:rPr>
              <a:t>)</a:t>
            </a:r>
            <a:endParaRPr lang="pl-PL" sz="1000" dirty="0">
              <a:solidFill>
                <a:prstClr val="black"/>
              </a:solidFill>
            </a:endParaRPr>
          </a:p>
          <a:p>
            <a:endParaRPr lang="pl-PL" sz="1000" dirty="0">
              <a:solidFill>
                <a:prstClr val="black"/>
              </a:solidFill>
            </a:endParaRPr>
          </a:p>
        </p:txBody>
      </p:sp>
      <p:pic>
        <p:nvPicPr>
          <p:cNvPr id="8194" name="Picture 2" descr="samochod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06" y="2204864"/>
            <a:ext cx="2016224" cy="103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1403647" y="869007"/>
            <a:ext cx="2401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E8637">
                    <a:lumMod val="50000"/>
                  </a:srgbClr>
                </a:solidFill>
              </a:rPr>
              <a:t>Monitoring hałasu</a:t>
            </a:r>
            <a:br>
              <a:rPr lang="pl-PL" b="1" dirty="0" smtClean="0">
                <a:solidFill>
                  <a:srgbClr val="FE8637">
                    <a:lumMod val="50000"/>
                  </a:srgbClr>
                </a:solidFill>
              </a:rPr>
            </a:br>
            <a:endParaRPr lang="pl-PL" sz="1400" b="1" dirty="0">
              <a:solidFill>
                <a:srgbClr val="FE8637">
                  <a:lumMod val="50000"/>
                </a:srgb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13890" y="1344341"/>
            <a:ext cx="15712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dirty="0" smtClean="0">
                <a:solidFill>
                  <a:prstClr val="black"/>
                </a:solidFill>
              </a:rPr>
              <a:t>Hałas </a:t>
            </a:r>
            <a:r>
              <a:rPr lang="pl-PL" sz="1400" b="1" dirty="0">
                <a:solidFill>
                  <a:prstClr val="black"/>
                </a:solidFill>
              </a:rPr>
              <a:t>drogowy</a:t>
            </a:r>
          </a:p>
        </p:txBody>
      </p:sp>
    </p:spTree>
    <p:extLst>
      <p:ext uri="{BB962C8B-B14F-4D97-AF65-F5344CB8AC3E}">
        <p14:creationId xmlns:p14="http://schemas.microsoft.com/office/powerpoint/2010/main" val="41283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1"/>
            <a:ext cx="9144000" cy="69269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prstClr val="white"/>
              </a:solidFill>
            </a:endParaRPr>
          </a:p>
        </p:txBody>
      </p:sp>
      <p:pic>
        <p:nvPicPr>
          <p:cNvPr id="7" name="Picture 3" descr="C:\Users\wms\Documents\pelny_dostep\Geoportal_przekazane mapy\logo_wios\logowi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6" y="202442"/>
            <a:ext cx="727858" cy="6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259632" y="249837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6600"/>
                </a:solidFill>
                <a:cs typeface="AngsanaUPC" panose="02020603050405020304" pitchFamily="18" charset="-34"/>
              </a:rPr>
              <a:t>Wojewódzki Inspektorat Ochrony Środowiska w Lublinie</a:t>
            </a:r>
            <a:endParaRPr lang="pl-PL" b="1" dirty="0">
              <a:solidFill>
                <a:srgbClr val="FF6600"/>
              </a:solidFill>
              <a:cs typeface="AngsanaUPC" panose="02020603050405020304" pitchFamily="18" charset="-34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44168" y="1988840"/>
            <a:ext cx="75608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prstClr val="black"/>
                </a:solidFill>
              </a:rPr>
              <a:t>W województwie lubelskim łączna </a:t>
            </a:r>
            <a:r>
              <a:rPr lang="pl-PL" sz="1400" dirty="0">
                <a:solidFill>
                  <a:prstClr val="black"/>
                </a:solidFill>
              </a:rPr>
              <a:t>długość linii kolejowych wynosi 1 027 km.  </a:t>
            </a:r>
            <a:endParaRPr lang="pl-PL" sz="1400" dirty="0" smtClean="0">
              <a:solidFill>
                <a:prstClr val="black"/>
              </a:solidFill>
            </a:endParaRPr>
          </a:p>
          <a:p>
            <a:endParaRPr lang="pl-PL" sz="1400" dirty="0" smtClean="0">
              <a:solidFill>
                <a:prstClr val="black"/>
              </a:solidFill>
            </a:endParaRPr>
          </a:p>
          <a:p>
            <a:r>
              <a:rPr lang="pl-PL" sz="1400" dirty="0" smtClean="0">
                <a:solidFill>
                  <a:prstClr val="black"/>
                </a:solidFill>
              </a:rPr>
              <a:t>Najwięcej </a:t>
            </a:r>
            <a:r>
              <a:rPr lang="pl-PL" sz="1400" dirty="0">
                <a:solidFill>
                  <a:prstClr val="black"/>
                </a:solidFill>
              </a:rPr>
              <a:t>przewozów w regionie odbywa się na linii </a:t>
            </a:r>
            <a:r>
              <a:rPr lang="pl-PL" sz="1400" b="1" dirty="0">
                <a:solidFill>
                  <a:prstClr val="black"/>
                </a:solidFill>
              </a:rPr>
              <a:t>nr 7</a:t>
            </a:r>
            <a:r>
              <a:rPr lang="pl-PL" sz="1400" dirty="0">
                <a:solidFill>
                  <a:prstClr val="black"/>
                </a:solidFill>
              </a:rPr>
              <a:t> łączącej  Warszawę z przejściem granicznym w Dorohusku. </a:t>
            </a:r>
            <a:endParaRPr lang="pl-PL" sz="1400" dirty="0" smtClean="0">
              <a:solidFill>
                <a:prstClr val="black"/>
              </a:solidFill>
            </a:endParaRPr>
          </a:p>
          <a:p>
            <a:r>
              <a:rPr lang="pl-PL" sz="1400" dirty="0" smtClean="0">
                <a:solidFill>
                  <a:prstClr val="black"/>
                </a:solidFill>
              </a:rPr>
              <a:t>Na </a:t>
            </a:r>
            <a:r>
              <a:rPr lang="pl-PL" sz="1400" dirty="0">
                <a:solidFill>
                  <a:prstClr val="black"/>
                </a:solidFill>
              </a:rPr>
              <a:t>tej linii skupia się większość ruchu pasażerskiego w postaci pociągów osobowych na odcinku Dęblin – Lublin – Chełm – Dorohusk oraz pospiesznych, z których większość kończy bieg w </a:t>
            </a:r>
            <a:r>
              <a:rPr lang="pl-PL" sz="1400" dirty="0" smtClean="0">
                <a:solidFill>
                  <a:prstClr val="black"/>
                </a:solidFill>
              </a:rPr>
              <a:t>Lublinie.</a:t>
            </a:r>
          </a:p>
          <a:p>
            <a:endParaRPr lang="pl-PL" sz="1400" dirty="0">
              <a:solidFill>
                <a:prstClr val="black"/>
              </a:solidFill>
            </a:endParaRPr>
          </a:p>
          <a:p>
            <a:r>
              <a:rPr lang="pl-PL" sz="1400" dirty="0" smtClean="0">
                <a:solidFill>
                  <a:prstClr val="black"/>
                </a:solidFill>
              </a:rPr>
              <a:t>Pozostałe </a:t>
            </a:r>
            <a:r>
              <a:rPr lang="pl-PL" sz="1400" dirty="0">
                <a:solidFill>
                  <a:prstClr val="black"/>
                </a:solidFill>
              </a:rPr>
              <a:t>przewozy pasażerskie organizowane są na  liniach: </a:t>
            </a:r>
            <a:r>
              <a:rPr lang="pl-PL" sz="1400" dirty="0" smtClean="0">
                <a:solidFill>
                  <a:prstClr val="black"/>
                </a:solidFill>
              </a:rPr>
              <a:t/>
            </a:r>
            <a:br>
              <a:rPr lang="pl-PL" sz="1400" dirty="0" smtClean="0">
                <a:solidFill>
                  <a:prstClr val="black"/>
                </a:solidFill>
              </a:rPr>
            </a:br>
            <a:r>
              <a:rPr lang="pl-PL" sz="1400" b="1" dirty="0" smtClean="0">
                <a:solidFill>
                  <a:prstClr val="black"/>
                </a:solidFill>
              </a:rPr>
              <a:t>nr </a:t>
            </a:r>
            <a:r>
              <a:rPr lang="pl-PL" sz="1400" b="1" dirty="0">
                <a:solidFill>
                  <a:prstClr val="black"/>
                </a:solidFill>
              </a:rPr>
              <a:t>2</a:t>
            </a:r>
            <a:r>
              <a:rPr lang="pl-PL" sz="1400" dirty="0">
                <a:solidFill>
                  <a:prstClr val="black"/>
                </a:solidFill>
              </a:rPr>
              <a:t> - odcinek: </a:t>
            </a:r>
            <a:r>
              <a:rPr lang="pl-PL" sz="1400" dirty="0" smtClean="0">
                <a:solidFill>
                  <a:prstClr val="black"/>
                </a:solidFill>
              </a:rPr>
              <a:t>Łuków </a:t>
            </a:r>
            <a:r>
              <a:rPr lang="pl-PL" sz="1400" dirty="0">
                <a:solidFill>
                  <a:prstClr val="black"/>
                </a:solidFill>
              </a:rPr>
              <a:t>- Biała Podlaska - Terespol, </a:t>
            </a:r>
            <a:r>
              <a:rPr lang="pl-PL" sz="1400" dirty="0" smtClean="0">
                <a:solidFill>
                  <a:prstClr val="black"/>
                </a:solidFill>
              </a:rPr>
              <a:t/>
            </a:r>
            <a:br>
              <a:rPr lang="pl-PL" sz="1400" dirty="0" smtClean="0">
                <a:solidFill>
                  <a:prstClr val="black"/>
                </a:solidFill>
              </a:rPr>
            </a:br>
            <a:r>
              <a:rPr lang="pl-PL" sz="1400" b="1" dirty="0" smtClean="0">
                <a:solidFill>
                  <a:prstClr val="black"/>
                </a:solidFill>
              </a:rPr>
              <a:t>nr </a:t>
            </a:r>
            <a:r>
              <a:rPr lang="pl-PL" sz="1400" b="1" dirty="0">
                <a:solidFill>
                  <a:prstClr val="black"/>
                </a:solidFill>
              </a:rPr>
              <a:t>26</a:t>
            </a:r>
            <a:r>
              <a:rPr lang="pl-PL" sz="1400" dirty="0">
                <a:solidFill>
                  <a:prstClr val="black"/>
                </a:solidFill>
              </a:rPr>
              <a:t> - odcinek: Łuków - Dęblin, </a:t>
            </a:r>
            <a:r>
              <a:rPr lang="pl-PL" sz="1400" dirty="0" smtClean="0">
                <a:solidFill>
                  <a:prstClr val="black"/>
                </a:solidFill>
              </a:rPr>
              <a:t/>
            </a:r>
            <a:br>
              <a:rPr lang="pl-PL" sz="1400" dirty="0" smtClean="0">
                <a:solidFill>
                  <a:prstClr val="black"/>
                </a:solidFill>
              </a:rPr>
            </a:br>
            <a:r>
              <a:rPr lang="pl-PL" sz="1400" b="1" dirty="0" smtClean="0">
                <a:solidFill>
                  <a:prstClr val="black"/>
                </a:solidFill>
              </a:rPr>
              <a:t>nr </a:t>
            </a:r>
            <a:r>
              <a:rPr lang="pl-PL" sz="1400" b="1" dirty="0">
                <a:solidFill>
                  <a:prstClr val="black"/>
                </a:solidFill>
              </a:rPr>
              <a:t>30</a:t>
            </a:r>
            <a:r>
              <a:rPr lang="pl-PL" sz="1400" dirty="0">
                <a:solidFill>
                  <a:prstClr val="black"/>
                </a:solidFill>
              </a:rPr>
              <a:t> - odcinek: Parczew - Lublin, </a:t>
            </a:r>
            <a:r>
              <a:rPr lang="pl-PL" sz="1400" dirty="0" smtClean="0">
                <a:solidFill>
                  <a:prstClr val="black"/>
                </a:solidFill>
              </a:rPr>
              <a:t/>
            </a:r>
            <a:br>
              <a:rPr lang="pl-PL" sz="1400" dirty="0" smtClean="0">
                <a:solidFill>
                  <a:prstClr val="black"/>
                </a:solidFill>
              </a:rPr>
            </a:br>
            <a:r>
              <a:rPr lang="pl-PL" sz="1400" b="1" dirty="0" smtClean="0">
                <a:solidFill>
                  <a:prstClr val="black"/>
                </a:solidFill>
              </a:rPr>
              <a:t>nr </a:t>
            </a:r>
            <a:r>
              <a:rPr lang="pl-PL" sz="1400" b="1" dirty="0">
                <a:solidFill>
                  <a:prstClr val="black"/>
                </a:solidFill>
              </a:rPr>
              <a:t>68</a:t>
            </a:r>
            <a:r>
              <a:rPr lang="pl-PL" sz="1400" dirty="0">
                <a:solidFill>
                  <a:prstClr val="black"/>
                </a:solidFill>
              </a:rPr>
              <a:t> - odcinek: Lublin – Kraśnik – Szastarka - granica województwa,</a:t>
            </a:r>
            <a:br>
              <a:rPr lang="pl-PL" sz="1400" dirty="0">
                <a:solidFill>
                  <a:prstClr val="black"/>
                </a:solidFill>
              </a:rPr>
            </a:br>
            <a:endParaRPr lang="pl-PL" sz="1400" dirty="0">
              <a:solidFill>
                <a:prstClr val="black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6" y="5229200"/>
            <a:ext cx="4953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2915816" y="924280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E8637">
                    <a:lumMod val="50000"/>
                  </a:srgbClr>
                </a:solidFill>
              </a:rPr>
              <a:t>Monitoring hałasu</a:t>
            </a:r>
            <a:endParaRPr lang="pl-PL" b="1" dirty="0">
              <a:solidFill>
                <a:srgbClr val="FE8637">
                  <a:lumMod val="50000"/>
                </a:srgb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744168" y="1539033"/>
            <a:ext cx="15969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dirty="0" smtClean="0">
                <a:solidFill>
                  <a:prstClr val="black"/>
                </a:solidFill>
              </a:rPr>
              <a:t>Hałas kolejowy</a:t>
            </a:r>
            <a:endParaRPr lang="pl-PL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42" y="739333"/>
            <a:ext cx="3237589" cy="124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67544" y="1620903"/>
            <a:ext cx="8208912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>
                <a:solidFill>
                  <a:prstClr val="black"/>
                </a:solidFill>
              </a:rPr>
              <a:t>Według Rejestru Lotnisk Cywilnych Urzędu Lotnictwa Cywilnego, </a:t>
            </a:r>
            <a:r>
              <a:rPr lang="pl-PL" sz="1100" dirty="0" smtClean="0">
                <a:solidFill>
                  <a:prstClr val="black"/>
                </a:solidFill>
              </a:rPr>
              <a:t/>
            </a:r>
            <a:br>
              <a:rPr lang="pl-PL" sz="1100" dirty="0" smtClean="0">
                <a:solidFill>
                  <a:prstClr val="black"/>
                </a:solidFill>
              </a:rPr>
            </a:br>
            <a:r>
              <a:rPr lang="pl-PL" sz="1100" dirty="0" smtClean="0">
                <a:solidFill>
                  <a:prstClr val="black"/>
                </a:solidFill>
              </a:rPr>
              <a:t>w </a:t>
            </a:r>
            <a:r>
              <a:rPr lang="pl-PL" sz="1100" dirty="0">
                <a:solidFill>
                  <a:prstClr val="black"/>
                </a:solidFill>
              </a:rPr>
              <a:t>województwie lubelskim funkcjonują: </a:t>
            </a:r>
          </a:p>
          <a:p>
            <a:r>
              <a:rPr lang="pl-PL" sz="1100" dirty="0">
                <a:solidFill>
                  <a:prstClr val="black"/>
                </a:solidFill>
              </a:rPr>
              <a:t/>
            </a:r>
            <a:br>
              <a:rPr lang="pl-PL" sz="1100" dirty="0">
                <a:solidFill>
                  <a:prstClr val="black"/>
                </a:solidFill>
              </a:rPr>
            </a:br>
            <a:r>
              <a:rPr lang="pl-PL" sz="1100" dirty="0" smtClean="0">
                <a:solidFill>
                  <a:prstClr val="black"/>
                </a:solidFill>
              </a:rPr>
              <a:t>-  lotnisko </a:t>
            </a:r>
            <a:r>
              <a:rPr lang="pl-PL" sz="1100" dirty="0">
                <a:solidFill>
                  <a:prstClr val="black"/>
                </a:solidFill>
              </a:rPr>
              <a:t>użytku publicznego: </a:t>
            </a:r>
            <a:r>
              <a:rPr lang="pl-PL" sz="1100" b="1" dirty="0">
                <a:solidFill>
                  <a:prstClr val="black"/>
                </a:solidFill>
              </a:rPr>
              <a:t>„Lublin </a:t>
            </a:r>
            <a:r>
              <a:rPr lang="pl-PL" sz="1100" b="1" dirty="0" err="1">
                <a:solidFill>
                  <a:prstClr val="black"/>
                </a:solidFill>
              </a:rPr>
              <a:t>Airport</a:t>
            </a:r>
            <a:r>
              <a:rPr lang="pl-PL" sz="1100" b="1" dirty="0" smtClean="0">
                <a:solidFill>
                  <a:prstClr val="black"/>
                </a:solidFill>
              </a:rPr>
              <a:t>”, </a:t>
            </a:r>
            <a:r>
              <a:rPr lang="pl-PL" sz="1100" dirty="0" smtClean="0">
                <a:solidFill>
                  <a:prstClr val="black"/>
                </a:solidFill>
              </a:rPr>
              <a:t>zarządzane </a:t>
            </a:r>
            <a:r>
              <a:rPr lang="pl-PL" sz="1100" dirty="0">
                <a:solidFill>
                  <a:prstClr val="black"/>
                </a:solidFill>
              </a:rPr>
              <a:t>przez Port Lotniczy Lublin</a:t>
            </a:r>
            <a:r>
              <a:rPr lang="pl-PL" sz="1100" dirty="0" smtClean="0">
                <a:solidFill>
                  <a:prstClr val="black"/>
                </a:solidFill>
              </a:rPr>
              <a:t>,</a:t>
            </a:r>
          </a:p>
          <a:p>
            <a:endParaRPr lang="pl-PL" sz="1100" dirty="0">
              <a:solidFill>
                <a:prstClr val="black"/>
              </a:solidFill>
            </a:endParaRPr>
          </a:p>
          <a:p>
            <a:pPr marL="171450" indent="-171450">
              <a:buFontTx/>
              <a:buChar char="-"/>
            </a:pPr>
            <a:r>
              <a:rPr lang="pl-PL" sz="1100" dirty="0" smtClean="0">
                <a:solidFill>
                  <a:prstClr val="black"/>
                </a:solidFill>
              </a:rPr>
              <a:t>cztery </a:t>
            </a:r>
            <a:r>
              <a:rPr lang="pl-PL" sz="1100" dirty="0">
                <a:solidFill>
                  <a:prstClr val="black"/>
                </a:solidFill>
              </a:rPr>
              <a:t>lotniska użytku wyłącznego: </a:t>
            </a:r>
            <a:r>
              <a:rPr lang="pl-PL" sz="1100" b="1" dirty="0">
                <a:solidFill>
                  <a:prstClr val="black"/>
                </a:solidFill>
              </a:rPr>
              <a:t>w Radawcu</a:t>
            </a:r>
            <a:r>
              <a:rPr lang="pl-PL" sz="1100" dirty="0">
                <a:solidFill>
                  <a:prstClr val="black"/>
                </a:solidFill>
              </a:rPr>
              <a:t> koło Lublina oraz </a:t>
            </a:r>
            <a:r>
              <a:rPr lang="pl-PL" sz="1100" b="1" dirty="0">
                <a:solidFill>
                  <a:prstClr val="black"/>
                </a:solidFill>
              </a:rPr>
              <a:t>Zamościu</a:t>
            </a:r>
            <a:r>
              <a:rPr lang="pl-PL" sz="1100" dirty="0">
                <a:solidFill>
                  <a:prstClr val="black"/>
                </a:solidFill>
              </a:rPr>
              <a:t>,  </a:t>
            </a:r>
            <a:r>
              <a:rPr lang="pl-PL" sz="1100" dirty="0" smtClean="0">
                <a:solidFill>
                  <a:prstClr val="black"/>
                </a:solidFill>
              </a:rPr>
              <a:t>zarządzane przez </a:t>
            </a:r>
            <a:r>
              <a:rPr lang="pl-PL" sz="1100" dirty="0">
                <a:solidFill>
                  <a:prstClr val="black"/>
                </a:solidFill>
              </a:rPr>
              <a:t>Aeroklub Polski, </a:t>
            </a:r>
            <a:r>
              <a:rPr lang="pl-PL" sz="1100" b="1" dirty="0">
                <a:solidFill>
                  <a:prstClr val="black"/>
                </a:solidFill>
              </a:rPr>
              <a:t>w Świdniku</a:t>
            </a:r>
            <a:r>
              <a:rPr lang="pl-PL" sz="1100" dirty="0">
                <a:solidFill>
                  <a:prstClr val="black"/>
                </a:solidFill>
              </a:rPr>
              <a:t> zarządzane przez Wytwórnię Sprzętu Komunikacyjnego </a:t>
            </a:r>
            <a:r>
              <a:rPr lang="pl-PL" sz="1100" dirty="0" smtClean="0">
                <a:solidFill>
                  <a:prstClr val="black"/>
                </a:solidFill>
              </a:rPr>
              <a:t> „</a:t>
            </a:r>
            <a:r>
              <a:rPr lang="pl-PL" sz="1100" dirty="0">
                <a:solidFill>
                  <a:prstClr val="black"/>
                </a:solidFill>
              </a:rPr>
              <a:t>PZL” Świdnik S.A. </a:t>
            </a:r>
          </a:p>
          <a:p>
            <a:r>
              <a:rPr lang="pl-PL" sz="1100" dirty="0" smtClean="0">
                <a:solidFill>
                  <a:prstClr val="black"/>
                </a:solidFill>
              </a:rPr>
              <a:t>    oraz  </a:t>
            </a:r>
            <a:r>
              <a:rPr lang="pl-PL" sz="1100" dirty="0">
                <a:solidFill>
                  <a:prstClr val="black"/>
                </a:solidFill>
              </a:rPr>
              <a:t>w </a:t>
            </a:r>
            <a:r>
              <a:rPr lang="pl-PL" sz="1100" b="1" dirty="0" err="1">
                <a:solidFill>
                  <a:prstClr val="black"/>
                </a:solidFill>
              </a:rPr>
              <a:t>Depułtyczach</a:t>
            </a:r>
            <a:r>
              <a:rPr lang="pl-PL" sz="1100" b="1" dirty="0">
                <a:solidFill>
                  <a:prstClr val="black"/>
                </a:solidFill>
              </a:rPr>
              <a:t> Królewskich </a:t>
            </a:r>
            <a:r>
              <a:rPr lang="pl-PL" sz="1100" dirty="0">
                <a:solidFill>
                  <a:prstClr val="black"/>
                </a:solidFill>
              </a:rPr>
              <a:t>zarządzane przez </a:t>
            </a:r>
            <a:r>
              <a:rPr lang="pl-PL" sz="1100" b="1" dirty="0">
                <a:solidFill>
                  <a:prstClr val="black"/>
                </a:solidFill>
              </a:rPr>
              <a:t> </a:t>
            </a:r>
            <a:r>
              <a:rPr lang="pl-PL" sz="1100" dirty="0" smtClean="0">
                <a:solidFill>
                  <a:prstClr val="black"/>
                </a:solidFill>
              </a:rPr>
              <a:t>PWS Z w </a:t>
            </a:r>
            <a:r>
              <a:rPr lang="pl-PL" sz="1100" dirty="0">
                <a:solidFill>
                  <a:prstClr val="black"/>
                </a:solidFill>
              </a:rPr>
              <a:t>Chełmie,</a:t>
            </a:r>
          </a:p>
          <a:p>
            <a:r>
              <a:rPr lang="pl-PL" sz="1100" dirty="0">
                <a:solidFill>
                  <a:prstClr val="black"/>
                </a:solidFill>
              </a:rPr>
              <a:t>	</a:t>
            </a:r>
            <a:endParaRPr lang="pl-PL" sz="1100" dirty="0" smtClean="0">
              <a:solidFill>
                <a:prstClr val="black"/>
              </a:solidFill>
            </a:endParaRPr>
          </a:p>
          <a:p>
            <a:pPr marL="171450" indent="-171450">
              <a:buFontTx/>
              <a:buChar char="-"/>
            </a:pPr>
            <a:r>
              <a:rPr lang="pl-PL" sz="1100" dirty="0" smtClean="0">
                <a:solidFill>
                  <a:prstClr val="black"/>
                </a:solidFill>
              </a:rPr>
              <a:t>osiem </a:t>
            </a:r>
            <a:r>
              <a:rPr lang="pl-PL" sz="1100" dirty="0">
                <a:solidFill>
                  <a:prstClr val="black"/>
                </a:solidFill>
              </a:rPr>
              <a:t>lądowisk śmigłowców sanitarnych: dwa w </a:t>
            </a:r>
            <a:r>
              <a:rPr lang="pl-PL" sz="1100" b="1" dirty="0">
                <a:solidFill>
                  <a:prstClr val="black"/>
                </a:solidFill>
              </a:rPr>
              <a:t>Lublinie</a:t>
            </a:r>
            <a:r>
              <a:rPr lang="pl-PL" sz="1100" dirty="0">
                <a:solidFill>
                  <a:prstClr val="black"/>
                </a:solidFill>
              </a:rPr>
              <a:t> – SP WSS </a:t>
            </a:r>
            <a:r>
              <a:rPr lang="pl-PL" sz="1100" dirty="0" smtClean="0">
                <a:solidFill>
                  <a:prstClr val="black"/>
                </a:solidFill>
              </a:rPr>
              <a:t>oraz </a:t>
            </a:r>
            <a:r>
              <a:rPr lang="pl-PL" sz="1100" dirty="0">
                <a:solidFill>
                  <a:prstClr val="black"/>
                </a:solidFill>
              </a:rPr>
              <a:t>SP ZOZ </a:t>
            </a:r>
            <a:r>
              <a:rPr lang="pl-PL" sz="1100" dirty="0" smtClean="0">
                <a:solidFill>
                  <a:prstClr val="black"/>
                </a:solidFill>
              </a:rPr>
              <a:t>MSW, 	 </a:t>
            </a:r>
          </a:p>
          <a:p>
            <a:r>
              <a:rPr lang="pl-PL" sz="1100" b="1" dirty="0">
                <a:solidFill>
                  <a:prstClr val="black"/>
                </a:solidFill>
              </a:rPr>
              <a:t> </a:t>
            </a:r>
            <a:r>
              <a:rPr lang="pl-PL" sz="1100" b="1" dirty="0" smtClean="0">
                <a:solidFill>
                  <a:prstClr val="black"/>
                </a:solidFill>
              </a:rPr>
              <a:t>   Radzyniu </a:t>
            </a:r>
            <a:r>
              <a:rPr lang="pl-PL" sz="1100" b="1" dirty="0">
                <a:solidFill>
                  <a:prstClr val="black"/>
                </a:solidFill>
              </a:rPr>
              <a:t>Podlaskim -</a:t>
            </a:r>
            <a:r>
              <a:rPr lang="pl-PL" sz="1100" dirty="0">
                <a:solidFill>
                  <a:prstClr val="black"/>
                </a:solidFill>
              </a:rPr>
              <a:t> SP ZOZ </a:t>
            </a:r>
            <a:r>
              <a:rPr lang="pl-PL" sz="1100" dirty="0" smtClean="0">
                <a:solidFill>
                  <a:prstClr val="black"/>
                </a:solidFill>
              </a:rPr>
              <a:t>MSW, </a:t>
            </a:r>
            <a:r>
              <a:rPr lang="pl-PL" sz="1100" b="1" dirty="0">
                <a:solidFill>
                  <a:prstClr val="black"/>
                </a:solidFill>
              </a:rPr>
              <a:t>Włodawie - </a:t>
            </a:r>
            <a:r>
              <a:rPr lang="pl-PL" sz="1100" dirty="0">
                <a:solidFill>
                  <a:prstClr val="black"/>
                </a:solidFill>
              </a:rPr>
              <a:t> SP ZOZ, </a:t>
            </a:r>
            <a:r>
              <a:rPr lang="pl-PL" sz="1100" b="1" dirty="0">
                <a:solidFill>
                  <a:prstClr val="black"/>
                </a:solidFill>
              </a:rPr>
              <a:t>Chełmie</a:t>
            </a:r>
            <a:r>
              <a:rPr lang="pl-PL" sz="1100" dirty="0">
                <a:solidFill>
                  <a:prstClr val="black"/>
                </a:solidFill>
              </a:rPr>
              <a:t> – SP WSS, </a:t>
            </a:r>
            <a:endParaRPr lang="pl-PL" sz="1100" dirty="0" smtClean="0">
              <a:solidFill>
                <a:prstClr val="black"/>
              </a:solidFill>
            </a:endParaRPr>
          </a:p>
          <a:p>
            <a:r>
              <a:rPr lang="pl-PL" sz="1100" b="1" dirty="0">
                <a:solidFill>
                  <a:prstClr val="black"/>
                </a:solidFill>
              </a:rPr>
              <a:t> </a:t>
            </a:r>
            <a:r>
              <a:rPr lang="pl-PL" sz="1100" b="1" dirty="0" smtClean="0">
                <a:solidFill>
                  <a:prstClr val="black"/>
                </a:solidFill>
              </a:rPr>
              <a:t>   Białej Podlaskiej</a:t>
            </a:r>
            <a:r>
              <a:rPr lang="pl-PL" sz="1100" dirty="0" smtClean="0">
                <a:solidFill>
                  <a:prstClr val="black"/>
                </a:solidFill>
              </a:rPr>
              <a:t> </a:t>
            </a:r>
            <a:r>
              <a:rPr lang="pl-PL" sz="1100" dirty="0">
                <a:solidFill>
                  <a:prstClr val="black"/>
                </a:solidFill>
              </a:rPr>
              <a:t>- SP WSS, </a:t>
            </a:r>
            <a:r>
              <a:rPr lang="pl-PL" sz="1100" b="1" dirty="0">
                <a:solidFill>
                  <a:prstClr val="black"/>
                </a:solidFill>
              </a:rPr>
              <a:t>Parczewie</a:t>
            </a:r>
            <a:r>
              <a:rPr lang="pl-PL" sz="1100" dirty="0">
                <a:solidFill>
                  <a:prstClr val="black"/>
                </a:solidFill>
              </a:rPr>
              <a:t> - SP ZOZ, </a:t>
            </a:r>
            <a:r>
              <a:rPr lang="pl-PL" sz="1100" b="1" dirty="0">
                <a:solidFill>
                  <a:prstClr val="black"/>
                </a:solidFill>
              </a:rPr>
              <a:t>Zamościu</a:t>
            </a:r>
            <a:r>
              <a:rPr lang="pl-PL" sz="1100" dirty="0">
                <a:solidFill>
                  <a:prstClr val="black"/>
                </a:solidFill>
              </a:rPr>
              <a:t> - SP WSS</a:t>
            </a:r>
            <a:r>
              <a:rPr lang="pl-PL" sz="1100" dirty="0" smtClean="0">
                <a:solidFill>
                  <a:prstClr val="black"/>
                </a:solidFill>
              </a:rPr>
              <a:t>,</a:t>
            </a:r>
          </a:p>
          <a:p>
            <a:endParaRPr lang="pl-PL" sz="1100" dirty="0">
              <a:solidFill>
                <a:prstClr val="black"/>
              </a:solidFill>
            </a:endParaRPr>
          </a:p>
          <a:p>
            <a:pPr marL="171450" indent="-171450">
              <a:buFontTx/>
              <a:buChar char="-"/>
            </a:pPr>
            <a:r>
              <a:rPr lang="pl-PL" sz="1100" dirty="0" smtClean="0">
                <a:solidFill>
                  <a:prstClr val="black"/>
                </a:solidFill>
              </a:rPr>
              <a:t>pięć </a:t>
            </a:r>
            <a:r>
              <a:rPr lang="pl-PL" sz="1100" dirty="0">
                <a:solidFill>
                  <a:prstClr val="black"/>
                </a:solidFill>
              </a:rPr>
              <a:t>lądowisk samolotowych: </a:t>
            </a:r>
            <a:r>
              <a:rPr lang="pl-PL" sz="1100" b="1" dirty="0">
                <a:solidFill>
                  <a:prstClr val="black"/>
                </a:solidFill>
              </a:rPr>
              <a:t>w Świdniku</a:t>
            </a:r>
            <a:r>
              <a:rPr lang="pl-PL" sz="1100" dirty="0">
                <a:solidFill>
                  <a:prstClr val="black"/>
                </a:solidFill>
              </a:rPr>
              <a:t> – Aeroklub Świdnik, </a:t>
            </a:r>
            <a:r>
              <a:rPr lang="pl-PL" sz="1100" b="1" dirty="0">
                <a:solidFill>
                  <a:prstClr val="black"/>
                </a:solidFill>
              </a:rPr>
              <a:t>Dębowej </a:t>
            </a:r>
            <a:r>
              <a:rPr lang="pl-PL" sz="1100" b="1" dirty="0" smtClean="0">
                <a:solidFill>
                  <a:prstClr val="black"/>
                </a:solidFill>
              </a:rPr>
              <a:t>Kłodzie</a:t>
            </a:r>
            <a:r>
              <a:rPr lang="pl-PL" sz="1100" dirty="0" smtClean="0">
                <a:solidFill>
                  <a:prstClr val="black"/>
                </a:solidFill>
              </a:rPr>
              <a:t>, </a:t>
            </a:r>
            <a:r>
              <a:rPr lang="pl-PL" sz="1100" b="1" dirty="0" smtClean="0">
                <a:solidFill>
                  <a:prstClr val="black"/>
                </a:solidFill>
              </a:rPr>
              <a:t>Majdanie </a:t>
            </a:r>
            <a:r>
              <a:rPr lang="pl-PL" sz="1100" b="1" dirty="0">
                <a:solidFill>
                  <a:prstClr val="black"/>
                </a:solidFill>
              </a:rPr>
              <a:t>Nowym</a:t>
            </a:r>
            <a:r>
              <a:rPr lang="pl-PL" sz="1100" dirty="0">
                <a:solidFill>
                  <a:prstClr val="black"/>
                </a:solidFill>
              </a:rPr>
              <a:t> </a:t>
            </a:r>
            <a:endParaRPr lang="pl-PL" sz="1100" dirty="0" smtClean="0">
              <a:solidFill>
                <a:prstClr val="black"/>
              </a:solidFill>
            </a:endParaRPr>
          </a:p>
          <a:p>
            <a:r>
              <a:rPr lang="pl-PL" sz="1100" dirty="0">
                <a:solidFill>
                  <a:prstClr val="black"/>
                </a:solidFill>
              </a:rPr>
              <a:t> </a:t>
            </a:r>
            <a:r>
              <a:rPr lang="pl-PL" sz="1100" dirty="0" smtClean="0">
                <a:solidFill>
                  <a:prstClr val="black"/>
                </a:solidFill>
              </a:rPr>
              <a:t>   k/</a:t>
            </a:r>
            <a:r>
              <a:rPr lang="pl-PL" sz="1100" dirty="0" err="1" smtClean="0">
                <a:solidFill>
                  <a:prstClr val="black"/>
                </a:solidFill>
              </a:rPr>
              <a:t>Biłgoraja</a:t>
            </a:r>
            <a:r>
              <a:rPr lang="pl-PL" sz="1100" dirty="0" smtClean="0">
                <a:solidFill>
                  <a:prstClr val="black"/>
                </a:solidFill>
              </a:rPr>
              <a:t>, </a:t>
            </a:r>
            <a:r>
              <a:rPr lang="pl-PL" sz="1100" b="1" dirty="0">
                <a:solidFill>
                  <a:prstClr val="black"/>
                </a:solidFill>
              </a:rPr>
              <a:t>Białej </a:t>
            </a:r>
            <a:r>
              <a:rPr lang="pl-PL" sz="1100" b="1" dirty="0" smtClean="0">
                <a:solidFill>
                  <a:prstClr val="black"/>
                </a:solidFill>
              </a:rPr>
              <a:t>Podlaskiej</a:t>
            </a:r>
            <a:r>
              <a:rPr lang="pl-PL" sz="1100" dirty="0" smtClean="0">
                <a:solidFill>
                  <a:prstClr val="black"/>
                </a:solidFill>
              </a:rPr>
              <a:t>, </a:t>
            </a:r>
            <a:r>
              <a:rPr lang="pl-PL" sz="1100" b="1" dirty="0" smtClean="0">
                <a:solidFill>
                  <a:prstClr val="black"/>
                </a:solidFill>
              </a:rPr>
              <a:t>Rykach</a:t>
            </a:r>
            <a:endParaRPr lang="pl-PL" sz="1100" dirty="0">
              <a:solidFill>
                <a:prstClr val="black"/>
              </a:solidFill>
            </a:endParaRPr>
          </a:p>
          <a:p>
            <a:r>
              <a:rPr lang="pl-PL" sz="1100" dirty="0" smtClean="0">
                <a:solidFill>
                  <a:prstClr val="black"/>
                </a:solidFill>
              </a:rPr>
              <a:t>	</a:t>
            </a:r>
          </a:p>
          <a:p>
            <a:pPr marL="171450" indent="-171450">
              <a:buFontTx/>
              <a:buChar char="-"/>
            </a:pPr>
            <a:r>
              <a:rPr lang="pl-PL" sz="1100" dirty="0" smtClean="0">
                <a:solidFill>
                  <a:prstClr val="black"/>
                </a:solidFill>
              </a:rPr>
              <a:t>lotnisko </a:t>
            </a:r>
            <a:r>
              <a:rPr lang="pl-PL" sz="1100" dirty="0">
                <a:solidFill>
                  <a:prstClr val="black"/>
                </a:solidFill>
              </a:rPr>
              <a:t>wojskowe </a:t>
            </a:r>
            <a:r>
              <a:rPr lang="pl-PL" sz="1100" b="1" dirty="0">
                <a:solidFill>
                  <a:prstClr val="black"/>
                </a:solidFill>
              </a:rPr>
              <a:t>w Dęblinie</a:t>
            </a:r>
            <a:r>
              <a:rPr lang="pl-PL" sz="1100" dirty="0">
                <a:solidFill>
                  <a:prstClr val="black"/>
                </a:solidFill>
              </a:rPr>
              <a:t> - JW 4929 Dęblin, 41 Baza Lotnictwa Szkolnego w Dęblinie, wpisane </a:t>
            </a:r>
            <a:r>
              <a:rPr lang="pl-PL" sz="1100" dirty="0" smtClean="0">
                <a:solidFill>
                  <a:prstClr val="black"/>
                </a:solidFill>
              </a:rPr>
              <a:t>do </a:t>
            </a:r>
          </a:p>
          <a:p>
            <a:r>
              <a:rPr lang="pl-PL" sz="1100" dirty="0">
                <a:solidFill>
                  <a:prstClr val="black"/>
                </a:solidFill>
              </a:rPr>
              <a:t> </a:t>
            </a:r>
            <a:r>
              <a:rPr lang="pl-PL" sz="1100" dirty="0" smtClean="0">
                <a:solidFill>
                  <a:prstClr val="black"/>
                </a:solidFill>
              </a:rPr>
              <a:t>   Rejestru </a:t>
            </a:r>
            <a:r>
              <a:rPr lang="pl-PL" sz="1100" dirty="0">
                <a:solidFill>
                  <a:prstClr val="black"/>
                </a:solidFill>
              </a:rPr>
              <a:t>Lotnisk i Lądowisk Wojskowych w Polsce. </a:t>
            </a:r>
          </a:p>
          <a:p>
            <a:endParaRPr lang="pl-PL" sz="1100" dirty="0" smtClean="0">
              <a:solidFill>
                <a:prstClr val="black"/>
              </a:solidFill>
            </a:endParaRPr>
          </a:p>
        </p:txBody>
      </p:sp>
      <p:pic>
        <p:nvPicPr>
          <p:cNvPr id="3074" name="Picture 2" descr="lotnisk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64117"/>
            <a:ext cx="2388985" cy="156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545206" y="6410480"/>
            <a:ext cx="1167307" cy="215444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pl-PL" sz="800" dirty="0">
                <a:solidFill>
                  <a:prstClr val="black"/>
                </a:solidFill>
              </a:rPr>
              <a:t>Port Lotniczy Lublin</a:t>
            </a:r>
          </a:p>
        </p:txBody>
      </p:sp>
      <p:sp>
        <p:nvSpPr>
          <p:cNvPr id="7" name="Prostokąt 6"/>
          <p:cNvSpPr/>
          <p:nvPr/>
        </p:nvSpPr>
        <p:spPr>
          <a:xfrm>
            <a:off x="0" y="1"/>
            <a:ext cx="9144000" cy="69269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prstClr val="white"/>
              </a:solidFill>
            </a:endParaRPr>
          </a:p>
        </p:txBody>
      </p:sp>
      <p:pic>
        <p:nvPicPr>
          <p:cNvPr id="8" name="Picture 3" descr="C:\Users\wms\Documents\pelny_dostep\Geoportal_przekazane mapy\logo_wios\logowi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6" y="202442"/>
            <a:ext cx="727858" cy="6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1259632" y="249837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6600"/>
                </a:solidFill>
                <a:cs typeface="AngsanaUPC" panose="02020603050405020304" pitchFamily="18" charset="-34"/>
              </a:rPr>
              <a:t>Wojewódzki Inspektorat Ochrony Środowiska w Lublinie</a:t>
            </a:r>
            <a:endParaRPr lang="pl-PL" b="1" dirty="0">
              <a:solidFill>
                <a:srgbClr val="FF6600"/>
              </a:solidFill>
              <a:cs typeface="AngsanaUPC" panose="02020603050405020304" pitchFamily="18" charset="-34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445047" y="857607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E8637">
                    <a:lumMod val="50000"/>
                  </a:srgbClr>
                </a:solidFill>
              </a:rPr>
              <a:t>Monitoring hałasu</a:t>
            </a:r>
            <a:endParaRPr lang="pl-PL" b="1" dirty="0">
              <a:solidFill>
                <a:srgbClr val="FE8637">
                  <a:lumMod val="50000"/>
                </a:srgbClr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62098" y="1325849"/>
            <a:ext cx="1503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dirty="0" smtClean="0">
                <a:solidFill>
                  <a:prstClr val="black"/>
                </a:solidFill>
              </a:rPr>
              <a:t>Hałas lotniczy</a:t>
            </a:r>
            <a:endParaRPr lang="pl-PL" sz="1400" b="1" dirty="0">
              <a:solidFill>
                <a:prstClr val="black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805120" y="5083368"/>
            <a:ext cx="60873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prstClr val="black"/>
                </a:solidFill>
              </a:rPr>
              <a:t>„Lublin </a:t>
            </a:r>
            <a:r>
              <a:rPr lang="pl-PL" sz="1400" b="1" dirty="0" err="1" smtClean="0">
                <a:solidFill>
                  <a:prstClr val="black"/>
                </a:solidFill>
              </a:rPr>
              <a:t>Airport</a:t>
            </a:r>
            <a:r>
              <a:rPr lang="pl-PL" sz="1400" b="1" dirty="0" smtClean="0">
                <a:solidFill>
                  <a:prstClr val="black"/>
                </a:solidFill>
              </a:rPr>
              <a:t>” - </a:t>
            </a:r>
            <a:r>
              <a:rPr lang="pl-PL" sz="1400" dirty="0" smtClean="0">
                <a:solidFill>
                  <a:prstClr val="black"/>
                </a:solidFill>
              </a:rPr>
              <a:t>najmłodsze lotnisko międzynarodowe </a:t>
            </a:r>
            <a:r>
              <a:rPr lang="pl-PL" sz="1400" dirty="0">
                <a:solidFill>
                  <a:prstClr val="black"/>
                </a:solidFill>
              </a:rPr>
              <a:t>w </a:t>
            </a:r>
            <a:r>
              <a:rPr lang="pl-PL" sz="1400" dirty="0" smtClean="0">
                <a:solidFill>
                  <a:prstClr val="black"/>
                </a:solidFill>
              </a:rPr>
              <a:t>Europie, </a:t>
            </a:r>
            <a:r>
              <a:rPr lang="pl-PL" sz="1400" dirty="0">
                <a:solidFill>
                  <a:prstClr val="black"/>
                </a:solidFill>
              </a:rPr>
              <a:t>otwarte w grudniu  2012 r.</a:t>
            </a:r>
            <a:r>
              <a:rPr lang="pl-PL" sz="1400" dirty="0" smtClean="0">
                <a:solidFill>
                  <a:prstClr val="black"/>
                </a:solidFill>
              </a:rPr>
              <a:t> </a:t>
            </a:r>
          </a:p>
          <a:p>
            <a:r>
              <a:rPr lang="pl-PL" sz="1400" dirty="0" smtClean="0">
                <a:solidFill>
                  <a:prstClr val="black"/>
                </a:solidFill>
              </a:rPr>
              <a:t>Ilość </a:t>
            </a:r>
            <a:r>
              <a:rPr lang="pl-PL" sz="1400" dirty="0">
                <a:solidFill>
                  <a:prstClr val="black"/>
                </a:solidFill>
              </a:rPr>
              <a:t>operacji </a:t>
            </a:r>
            <a:r>
              <a:rPr lang="pl-PL" sz="1400" dirty="0" smtClean="0">
                <a:solidFill>
                  <a:prstClr val="black"/>
                </a:solidFill>
              </a:rPr>
              <a:t>lotniczych </a:t>
            </a:r>
            <a:r>
              <a:rPr lang="pl-PL" sz="1200" i="1" dirty="0" smtClean="0">
                <a:solidFill>
                  <a:prstClr val="black"/>
                </a:solidFill>
              </a:rPr>
              <a:t>(startów</a:t>
            </a:r>
            <a:r>
              <a:rPr lang="pl-PL" sz="1200" i="1" dirty="0">
                <a:solidFill>
                  <a:prstClr val="black"/>
                </a:solidFill>
              </a:rPr>
              <a:t>, lądowań i przelotów statków </a:t>
            </a:r>
            <a:r>
              <a:rPr lang="pl-PL" sz="1200" i="1" dirty="0" smtClean="0">
                <a:solidFill>
                  <a:prstClr val="black"/>
                </a:solidFill>
              </a:rPr>
              <a:t>powietrznych)</a:t>
            </a:r>
            <a:r>
              <a:rPr lang="pl-PL" sz="1400" dirty="0" smtClean="0">
                <a:solidFill>
                  <a:prstClr val="black"/>
                </a:solidFill>
              </a:rPr>
              <a:t> </a:t>
            </a:r>
            <a:r>
              <a:rPr lang="pl-PL" sz="1400" dirty="0">
                <a:solidFill>
                  <a:prstClr val="black"/>
                </a:solidFill>
              </a:rPr>
              <a:t>wynosiła: </a:t>
            </a:r>
            <a:endParaRPr lang="pl-PL" sz="1400" dirty="0" smtClean="0">
              <a:solidFill>
                <a:prstClr val="black"/>
              </a:solidFill>
            </a:endParaRPr>
          </a:p>
          <a:p>
            <a:r>
              <a:rPr lang="pl-PL" sz="1400" dirty="0" smtClean="0">
                <a:solidFill>
                  <a:prstClr val="black"/>
                </a:solidFill>
              </a:rPr>
              <a:t>- </a:t>
            </a:r>
            <a:r>
              <a:rPr lang="pl-PL" sz="1400" dirty="0">
                <a:solidFill>
                  <a:prstClr val="black"/>
                </a:solidFill>
              </a:rPr>
              <a:t>2013 r. </a:t>
            </a:r>
            <a:r>
              <a:rPr lang="pl-PL" sz="1400" dirty="0" smtClean="0">
                <a:solidFill>
                  <a:prstClr val="black"/>
                </a:solidFill>
              </a:rPr>
              <a:t>: 2 </a:t>
            </a:r>
            <a:r>
              <a:rPr lang="pl-PL" sz="1400" dirty="0">
                <a:solidFill>
                  <a:prstClr val="black"/>
                </a:solidFill>
              </a:rPr>
              <a:t>286, </a:t>
            </a:r>
            <a:endParaRPr lang="pl-PL" sz="1400" dirty="0" smtClean="0">
              <a:solidFill>
                <a:prstClr val="black"/>
              </a:solidFill>
            </a:endParaRPr>
          </a:p>
          <a:p>
            <a:r>
              <a:rPr lang="pl-PL" sz="1400" dirty="0" smtClean="0">
                <a:solidFill>
                  <a:prstClr val="black"/>
                </a:solidFill>
              </a:rPr>
              <a:t>- 2014 </a:t>
            </a:r>
            <a:r>
              <a:rPr lang="pl-PL" sz="1400" dirty="0">
                <a:solidFill>
                  <a:prstClr val="black"/>
                </a:solidFill>
              </a:rPr>
              <a:t>r.: </a:t>
            </a:r>
            <a:r>
              <a:rPr lang="pl-PL" sz="1400" dirty="0" smtClean="0">
                <a:solidFill>
                  <a:prstClr val="black"/>
                </a:solidFill>
              </a:rPr>
              <a:t> 3 254, </a:t>
            </a:r>
          </a:p>
          <a:p>
            <a:r>
              <a:rPr lang="pl-PL" sz="1400" dirty="0" smtClean="0">
                <a:solidFill>
                  <a:prstClr val="black"/>
                </a:solidFill>
              </a:rPr>
              <a:t>- 2015 r.:  3 732</a:t>
            </a:r>
            <a:endParaRPr lang="pl-PL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4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-295475" y="21744"/>
            <a:ext cx="9144000" cy="925761"/>
            <a:chOff x="0" y="1"/>
            <a:chExt cx="9144000" cy="925761"/>
          </a:xfrm>
        </p:grpSpPr>
        <p:sp>
          <p:nvSpPr>
            <p:cNvPr id="6" name="Prostokąt 5"/>
            <p:cNvSpPr/>
            <p:nvPr/>
          </p:nvSpPr>
          <p:spPr>
            <a:xfrm>
              <a:off x="0" y="1"/>
              <a:ext cx="9144000" cy="692696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prstClr val="white"/>
                </a:solidFill>
              </a:endParaRPr>
            </a:p>
          </p:txBody>
        </p:sp>
        <p:grpSp>
          <p:nvGrpSpPr>
            <p:cNvPr id="7" name="Grupa 6"/>
            <p:cNvGrpSpPr/>
            <p:nvPr/>
          </p:nvGrpSpPr>
          <p:grpSpPr>
            <a:xfrm>
              <a:off x="186978" y="171597"/>
              <a:ext cx="792088" cy="754165"/>
              <a:chOff x="251520" y="256559"/>
              <a:chExt cx="792088" cy="754165"/>
            </a:xfrm>
          </p:grpSpPr>
          <p:sp>
            <p:nvSpPr>
              <p:cNvPr id="9" name="Elipsa 8"/>
              <p:cNvSpPr/>
              <p:nvPr/>
            </p:nvSpPr>
            <p:spPr>
              <a:xfrm>
                <a:off x="251520" y="256559"/>
                <a:ext cx="792088" cy="75416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Picture 3" descr="C:\Users\wms\Documents\pelny_dostep\Geoportal_przekazane mapy\logo_wios\logowi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428" y="287404"/>
                <a:ext cx="727858" cy="666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pole tekstowe 7"/>
            <p:cNvSpPr txBox="1"/>
            <p:nvPr/>
          </p:nvSpPr>
          <p:spPr>
            <a:xfrm>
              <a:off x="1259632" y="249837"/>
              <a:ext cx="7128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FF6600"/>
                  </a:solidFill>
                  <a:cs typeface="AngsanaUPC" panose="02020603050405020304" pitchFamily="18" charset="-34"/>
                </a:rPr>
                <a:t>Wojewódzki Inspektorat Ochrony Środowiska w Lublinie</a:t>
              </a:r>
              <a:endParaRPr lang="pl-PL" b="1" dirty="0">
                <a:solidFill>
                  <a:srgbClr val="FF6600"/>
                </a:solidFill>
                <a:cs typeface="AngsanaUPC" panose="02020603050405020304" pitchFamily="18" charset="-34"/>
              </a:endParaRPr>
            </a:p>
          </p:txBody>
        </p:sp>
      </p:grpSp>
      <p:sp>
        <p:nvSpPr>
          <p:cNvPr id="2" name="Prostokąt 1"/>
          <p:cNvSpPr/>
          <p:nvPr/>
        </p:nvSpPr>
        <p:spPr>
          <a:xfrm>
            <a:off x="799763" y="2276872"/>
            <a:ext cx="70846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Źródłami </a:t>
            </a:r>
            <a:r>
              <a:rPr lang="pl-PL" sz="1400" b="1" dirty="0">
                <a:solidFill>
                  <a:prstClr val="black"/>
                </a:solidFill>
              </a:rPr>
              <a:t>hałasu przemysłowego </a:t>
            </a:r>
            <a:r>
              <a:rPr lang="pl-PL" sz="1400" dirty="0" smtClean="0">
                <a:solidFill>
                  <a:prstClr val="black"/>
                </a:solidFill>
              </a:rPr>
              <a:t>w województwie lubelskim są:</a:t>
            </a:r>
            <a:br>
              <a:rPr lang="pl-PL" sz="1400" dirty="0" smtClean="0">
                <a:solidFill>
                  <a:prstClr val="black"/>
                </a:solidFill>
              </a:rPr>
            </a:br>
            <a:r>
              <a:rPr lang="pl-PL" sz="1400" dirty="0" smtClean="0">
                <a:solidFill>
                  <a:prstClr val="black"/>
                </a:solidFill>
              </a:rPr>
              <a:t/>
            </a:r>
            <a:br>
              <a:rPr lang="pl-PL" sz="1400" dirty="0" smtClean="0">
                <a:solidFill>
                  <a:prstClr val="black"/>
                </a:solidFill>
              </a:rPr>
            </a:br>
            <a:r>
              <a:rPr lang="pl-PL" sz="1400" dirty="0" smtClean="0">
                <a:solidFill>
                  <a:prstClr val="black"/>
                </a:solidFill>
              </a:rPr>
              <a:t>- zakłady </a:t>
            </a:r>
            <a:r>
              <a:rPr lang="pl-PL" sz="1400" dirty="0">
                <a:solidFill>
                  <a:prstClr val="black"/>
                </a:solidFill>
              </a:rPr>
              <a:t>produkcyjne różnych branż, </a:t>
            </a:r>
            <a:r>
              <a:rPr lang="pl-PL" sz="1400" dirty="0" smtClean="0">
                <a:solidFill>
                  <a:prstClr val="black"/>
                </a:solidFill>
              </a:rPr>
              <a:t>m.in.: przemysłu spożywczego,</a:t>
            </a:r>
          </a:p>
          <a:p>
            <a:r>
              <a:rPr lang="pl-PL" sz="1400" dirty="0" smtClean="0">
                <a:solidFill>
                  <a:prstClr val="black"/>
                </a:solidFill>
              </a:rPr>
              <a:t> chemicznego,</a:t>
            </a:r>
            <a:r>
              <a:rPr lang="pl-PL" sz="1400" dirty="0">
                <a:solidFill>
                  <a:prstClr val="black"/>
                </a:solidFill>
              </a:rPr>
              <a:t> obróbki </a:t>
            </a:r>
            <a:r>
              <a:rPr lang="pl-PL" sz="1400" dirty="0" smtClean="0">
                <a:solidFill>
                  <a:prstClr val="black"/>
                </a:solidFill>
              </a:rPr>
              <a:t>metali, </a:t>
            </a:r>
            <a:r>
              <a:rPr lang="pl-PL" sz="1400" dirty="0">
                <a:solidFill>
                  <a:prstClr val="black"/>
                </a:solidFill>
              </a:rPr>
              <a:t>fermy </a:t>
            </a:r>
            <a:r>
              <a:rPr lang="pl-PL" sz="1400" dirty="0" smtClean="0">
                <a:solidFill>
                  <a:prstClr val="black"/>
                </a:solidFill>
              </a:rPr>
              <a:t>hodowlane, </a:t>
            </a:r>
            <a:r>
              <a:rPr lang="pl-PL" sz="1400" dirty="0">
                <a:solidFill>
                  <a:prstClr val="black"/>
                </a:solidFill>
              </a:rPr>
              <a:t>wytwórnie </a:t>
            </a:r>
            <a:r>
              <a:rPr lang="pl-PL" sz="1400" dirty="0" smtClean="0">
                <a:solidFill>
                  <a:prstClr val="black"/>
                </a:solidFill>
              </a:rPr>
              <a:t>betonu, </a:t>
            </a:r>
          </a:p>
          <a:p>
            <a:r>
              <a:rPr lang="pl-PL" sz="1400" dirty="0" smtClean="0">
                <a:solidFill>
                  <a:prstClr val="black"/>
                </a:solidFill>
              </a:rPr>
              <a:t/>
            </a:r>
            <a:br>
              <a:rPr lang="pl-PL" sz="1400" dirty="0" smtClean="0">
                <a:solidFill>
                  <a:prstClr val="black"/>
                </a:solidFill>
              </a:rPr>
            </a:br>
            <a:r>
              <a:rPr lang="pl-PL" sz="1400" dirty="0" smtClean="0">
                <a:solidFill>
                  <a:prstClr val="black"/>
                </a:solidFill>
              </a:rPr>
              <a:t>- elektrociepłownie </a:t>
            </a:r>
            <a:r>
              <a:rPr lang="pl-PL" sz="1400" dirty="0">
                <a:solidFill>
                  <a:prstClr val="black"/>
                </a:solidFill>
              </a:rPr>
              <a:t>i inne zakłady </a:t>
            </a:r>
            <a:r>
              <a:rPr lang="pl-PL" sz="1400" dirty="0" smtClean="0">
                <a:solidFill>
                  <a:prstClr val="black"/>
                </a:solidFill>
              </a:rPr>
              <a:t>energetyczne</a:t>
            </a:r>
            <a:r>
              <a:rPr lang="pl-PL" sz="1400" dirty="0">
                <a:solidFill>
                  <a:prstClr val="black"/>
                </a:solidFill>
              </a:rPr>
              <a:t>,</a:t>
            </a:r>
          </a:p>
          <a:p>
            <a:r>
              <a:rPr lang="pl-PL" sz="1400" dirty="0" smtClean="0">
                <a:solidFill>
                  <a:prstClr val="black"/>
                </a:solidFill>
              </a:rPr>
              <a:t/>
            </a:r>
            <a:br>
              <a:rPr lang="pl-PL" sz="1400" dirty="0" smtClean="0">
                <a:solidFill>
                  <a:prstClr val="black"/>
                </a:solidFill>
              </a:rPr>
            </a:br>
            <a:r>
              <a:rPr lang="pl-PL" sz="1400" dirty="0" smtClean="0">
                <a:solidFill>
                  <a:prstClr val="black"/>
                </a:solidFill>
              </a:rPr>
              <a:t>- podmioty </a:t>
            </a:r>
            <a:r>
              <a:rPr lang="pl-PL" sz="1400" dirty="0">
                <a:solidFill>
                  <a:prstClr val="black"/>
                </a:solidFill>
              </a:rPr>
              <a:t>świadczące usługi, takie jak: hotele, punkty </a:t>
            </a:r>
            <a:r>
              <a:rPr lang="pl-PL" sz="1400" dirty="0" smtClean="0">
                <a:solidFill>
                  <a:prstClr val="black"/>
                </a:solidFill>
              </a:rPr>
              <a:t>gastronomiczne i handlowe,</a:t>
            </a:r>
          </a:p>
          <a:p>
            <a:r>
              <a:rPr lang="pl-PL" sz="1400" dirty="0">
                <a:solidFill>
                  <a:prstClr val="black"/>
                </a:solidFill>
              </a:rPr>
              <a:t> </a:t>
            </a:r>
            <a:r>
              <a:rPr lang="pl-PL" sz="1400" dirty="0" smtClean="0">
                <a:solidFill>
                  <a:prstClr val="black"/>
                </a:solidFill>
              </a:rPr>
              <a:t> z </a:t>
            </a:r>
            <a:r>
              <a:rPr lang="pl-PL" sz="1400" dirty="0">
                <a:solidFill>
                  <a:prstClr val="black"/>
                </a:solidFill>
              </a:rPr>
              <a:t>zakresu uprawiania sportu i bezpiecznej jazdy – tory </a:t>
            </a:r>
            <a:r>
              <a:rPr lang="pl-PL" sz="1400" dirty="0" smtClean="0">
                <a:solidFill>
                  <a:prstClr val="black"/>
                </a:solidFill>
              </a:rPr>
              <a:t>kartingowe</a:t>
            </a:r>
            <a:endParaRPr lang="pl-PL" sz="1400" dirty="0">
              <a:solidFill>
                <a:prstClr val="black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915816" y="1107768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E8637">
                    <a:lumMod val="50000"/>
                  </a:srgbClr>
                </a:solidFill>
              </a:rPr>
              <a:t>Monitoring hałasu</a:t>
            </a:r>
            <a:endParaRPr lang="pl-PL" b="1" dirty="0">
              <a:solidFill>
                <a:srgbClr val="FE8637">
                  <a:lumMod val="50000"/>
                </a:srgb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39553" y="4797152"/>
            <a:ext cx="77048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i="1" dirty="0">
                <a:solidFill>
                  <a:srgbClr val="FE8637">
                    <a:lumMod val="50000"/>
                  </a:srgbClr>
                </a:solidFill>
              </a:rPr>
              <a:t>W zakresie hałasu </a:t>
            </a:r>
            <a:r>
              <a:rPr lang="pl-PL" sz="1400" b="1" i="1" dirty="0" smtClean="0">
                <a:solidFill>
                  <a:srgbClr val="FE8637">
                    <a:lumMod val="50000"/>
                  </a:srgbClr>
                </a:solidFill>
              </a:rPr>
              <a:t>przemysłowego WIOŚ prowadzi kontrole w </a:t>
            </a:r>
            <a:r>
              <a:rPr lang="pl-PL" sz="1400" b="1" i="1" dirty="0">
                <a:solidFill>
                  <a:srgbClr val="FE8637">
                    <a:lumMod val="50000"/>
                  </a:srgbClr>
                </a:solidFill>
              </a:rPr>
              <a:t>ramach planowych działań z wyjazdem w teren lub bez wyjazdu w teren - w oparciu o analizę badań </a:t>
            </a:r>
            <a:r>
              <a:rPr lang="pl-PL" sz="1400" b="1" i="1" dirty="0" err="1">
                <a:solidFill>
                  <a:srgbClr val="FE8637">
                    <a:lumMod val="50000"/>
                  </a:srgbClr>
                </a:solidFill>
              </a:rPr>
              <a:t>automonitoringowych</a:t>
            </a:r>
            <a:r>
              <a:rPr lang="pl-PL" sz="1400" b="1" i="1" dirty="0">
                <a:solidFill>
                  <a:srgbClr val="FE8637">
                    <a:lumMod val="50000"/>
                  </a:srgbClr>
                </a:solidFill>
              </a:rPr>
              <a:t> zakładów zobowiązanych do prowadzenia pomiarów hałasu, </a:t>
            </a:r>
            <a:r>
              <a:rPr lang="pl-PL" sz="1400" b="1" i="1" dirty="0" smtClean="0">
                <a:solidFill>
                  <a:srgbClr val="FE8637">
                    <a:lumMod val="50000"/>
                  </a:srgbClr>
                </a:solidFill>
              </a:rPr>
              <a:t>a </a:t>
            </a:r>
            <a:r>
              <a:rPr lang="pl-PL" sz="1400" b="1" i="1" dirty="0">
                <a:solidFill>
                  <a:srgbClr val="FE8637">
                    <a:lumMod val="50000"/>
                  </a:srgbClr>
                </a:solidFill>
              </a:rPr>
              <a:t>także  na wniosek o interwencję</a:t>
            </a:r>
          </a:p>
        </p:txBody>
      </p:sp>
      <p:pic>
        <p:nvPicPr>
          <p:cNvPr id="11266" name="Picture 2" descr="http://www.envisys.com.au/uploads/3/8/3/8/38389029/5466318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296" y="1124211"/>
            <a:ext cx="1777777" cy="21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/>
          <p:cNvSpPr/>
          <p:nvPr/>
        </p:nvSpPr>
        <p:spPr>
          <a:xfrm>
            <a:off x="755576" y="1652117"/>
            <a:ext cx="19864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dirty="0" smtClean="0">
                <a:solidFill>
                  <a:prstClr val="black"/>
                </a:solidFill>
              </a:rPr>
              <a:t>Hałas przemysłowy</a:t>
            </a:r>
            <a:endParaRPr lang="pl-PL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63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0" y="1"/>
            <a:ext cx="9144000" cy="925761"/>
            <a:chOff x="0" y="1"/>
            <a:chExt cx="9144000" cy="925761"/>
          </a:xfrm>
        </p:grpSpPr>
        <p:sp>
          <p:nvSpPr>
            <p:cNvPr id="5" name="Prostokąt 4"/>
            <p:cNvSpPr/>
            <p:nvPr/>
          </p:nvSpPr>
          <p:spPr>
            <a:xfrm>
              <a:off x="0" y="1"/>
              <a:ext cx="9144000" cy="692696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186978" y="171597"/>
              <a:ext cx="792088" cy="754165"/>
              <a:chOff x="251520" y="256559"/>
              <a:chExt cx="792088" cy="754165"/>
            </a:xfrm>
          </p:grpSpPr>
          <p:sp>
            <p:nvSpPr>
              <p:cNvPr id="8" name="Elipsa 7"/>
              <p:cNvSpPr/>
              <p:nvPr/>
            </p:nvSpPr>
            <p:spPr>
              <a:xfrm>
                <a:off x="251520" y="256559"/>
                <a:ext cx="792088" cy="75416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  <p:pic>
            <p:nvPicPr>
              <p:cNvPr id="9" name="Picture 3" descr="C:\Users\wms\Documents\pelny_dostep\Geoportal_przekazane mapy\logo_wios\logowi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428" y="287404"/>
                <a:ext cx="727858" cy="666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pole tekstowe 6"/>
            <p:cNvSpPr txBox="1"/>
            <p:nvPr/>
          </p:nvSpPr>
          <p:spPr>
            <a:xfrm>
              <a:off x="1259632" y="249837"/>
              <a:ext cx="7128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FF6600"/>
                  </a:solidFill>
                  <a:cs typeface="AngsanaUPC" panose="02020603050405020304" pitchFamily="18" charset="-34"/>
                </a:rPr>
                <a:t>Wojewódzki Inspektorat Ochrony Środowiska w Lublinie</a:t>
              </a:r>
              <a:endParaRPr lang="pl-PL" b="1" dirty="0">
                <a:solidFill>
                  <a:srgbClr val="FF6600"/>
                </a:solidFill>
                <a:cs typeface="AngsanaUPC" panose="02020603050405020304" pitchFamily="18" charset="-34"/>
              </a:endParaRPr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2915816" y="924280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E8637">
                    <a:lumMod val="50000"/>
                  </a:srgbClr>
                </a:solidFill>
              </a:rPr>
              <a:t>Monitoring hałasu</a:t>
            </a:r>
            <a:endParaRPr lang="pl-PL" b="1" dirty="0">
              <a:solidFill>
                <a:srgbClr val="FE8637">
                  <a:lumMod val="50000"/>
                </a:srgbClr>
              </a:solidFill>
            </a:endParaRPr>
          </a:p>
        </p:txBody>
      </p:sp>
      <p:sp>
        <p:nvSpPr>
          <p:cNvPr id="15" name="Prostokąt 1"/>
          <p:cNvSpPr>
            <a:spLocks noChangeArrowheads="1"/>
          </p:cNvSpPr>
          <p:nvPr/>
        </p:nvSpPr>
        <p:spPr bwMode="auto">
          <a:xfrm>
            <a:off x="250825" y="1473200"/>
            <a:ext cx="57972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400" dirty="0" smtClean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Wojewódzki inspektor ochrony środowiska </a:t>
            </a:r>
            <a:r>
              <a:rPr lang="pl-PL" altLang="pl-PL" sz="1400" b="1" dirty="0" smtClean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sporządza ocenę </a:t>
            </a:r>
            <a:r>
              <a:rPr lang="pl-PL" altLang="pl-PL" sz="1400" b="1" dirty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stanu akustycznego środowiska</a:t>
            </a:r>
            <a:r>
              <a:rPr lang="pl-PL" altLang="pl-PL" sz="1400" dirty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 w województwie </a:t>
            </a:r>
            <a:r>
              <a:rPr lang="pl-PL" altLang="pl-PL" sz="1400" b="1" dirty="0" smtClean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na </a:t>
            </a:r>
            <a:r>
              <a:rPr lang="pl-PL" altLang="pl-PL" sz="1400" b="1" dirty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terenach nie objętych obowiązkiem opracowywania map akustycznych</a:t>
            </a:r>
            <a:r>
              <a:rPr lang="pl-PL" altLang="pl-PL" sz="1400" dirty="0" smtClean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 (art. 117 ust. 5 ustawy </a:t>
            </a:r>
            <a:r>
              <a:rPr lang="pl-PL" altLang="pl-PL" sz="1400" dirty="0" err="1" smtClean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Poś</a:t>
            </a:r>
            <a:r>
              <a:rPr lang="pl-PL" altLang="pl-PL" sz="1400" dirty="0" smtClean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.)</a:t>
            </a:r>
          </a:p>
        </p:txBody>
      </p:sp>
      <p:pic>
        <p:nvPicPr>
          <p:cNvPr id="19" name="Picture 2" descr="ZamoscIMG_20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28" y="768117"/>
            <a:ext cx="2660852" cy="198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ymbol zastępczy zawartości 5"/>
          <p:cNvSpPr>
            <a:spLocks/>
          </p:cNvSpPr>
          <p:nvPr/>
        </p:nvSpPr>
        <p:spPr bwMode="auto">
          <a:xfrm>
            <a:off x="6745026" y="2456892"/>
            <a:ext cx="1963854" cy="360040"/>
          </a:xfrm>
          <a:prstGeom prst="rect">
            <a:avLst/>
          </a:prstGeom>
          <a:solidFill>
            <a:schemeClr val="accent1"/>
          </a:solidFill>
          <a:ln w="15875">
            <a:noFill/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pl-PL" altLang="pl-PL" sz="800" dirty="0" smtClean="0">
                <a:solidFill>
                  <a:prstClr val="white"/>
                </a:solidFill>
                <a:latin typeface="Century Schoolbook"/>
              </a:rPr>
              <a:t>Mobilne Laboratorium WIOŚ Lublin</a:t>
            </a:r>
          </a:p>
          <a:p>
            <a:pPr eaLnBrk="1" hangingPunct="1">
              <a:buFontTx/>
              <a:buNone/>
              <a:defRPr/>
            </a:pPr>
            <a:r>
              <a:rPr lang="pl-PL" altLang="pl-PL" sz="800" dirty="0" smtClean="0">
                <a:solidFill>
                  <a:prstClr val="white"/>
                </a:solidFill>
                <a:latin typeface="Century Schoolbook"/>
              </a:rPr>
              <a:t>do prowadzenia pomiarów hałasu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23528" y="2924944"/>
            <a:ext cx="871905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prstClr val="black"/>
                </a:solidFill>
              </a:rPr>
              <a:t>W województwie lubelskim obowiązkowi opracowywania map akustycznych podlegają:</a:t>
            </a:r>
          </a:p>
          <a:p>
            <a:endParaRPr lang="pl-PL" sz="1400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sz="1400" dirty="0" smtClean="0">
                <a:solidFill>
                  <a:prstClr val="black"/>
                </a:solidFill>
              </a:rPr>
              <a:t>Miasto Lublin </a:t>
            </a:r>
            <a:r>
              <a:rPr lang="pl-PL" sz="1000" dirty="0" smtClean="0">
                <a:solidFill>
                  <a:prstClr val="black"/>
                </a:solidFill>
              </a:rPr>
              <a:t>(</a:t>
            </a:r>
            <a:r>
              <a:rPr lang="pl-PL" sz="1000" b="1" dirty="0" smtClean="0">
                <a:solidFill>
                  <a:prstClr val="black"/>
                </a:solidFill>
              </a:rPr>
              <a:t>starosta </a:t>
            </a:r>
            <a:r>
              <a:rPr lang="pl-PL" sz="1000" b="1" dirty="0">
                <a:solidFill>
                  <a:prstClr val="black"/>
                </a:solidFill>
              </a:rPr>
              <a:t>sporządza co 5 lat</a:t>
            </a:r>
            <a:r>
              <a:rPr lang="pl-PL" sz="1000" dirty="0">
                <a:solidFill>
                  <a:prstClr val="black"/>
                </a:solidFill>
              </a:rPr>
              <a:t> mapy akustyczne dla aglomeracji o liczbie mieszkańców większej niż 100 </a:t>
            </a:r>
            <a:r>
              <a:rPr lang="pl-PL" sz="1000" dirty="0" smtClean="0">
                <a:solidFill>
                  <a:prstClr val="black"/>
                </a:solidFill>
              </a:rPr>
              <a:t>tysięcy</a:t>
            </a:r>
          </a:p>
          <a:p>
            <a:r>
              <a:rPr lang="pl-PL" sz="1000" dirty="0">
                <a:solidFill>
                  <a:prstClr val="black"/>
                </a:solidFill>
              </a:rPr>
              <a:t>  </a:t>
            </a:r>
            <a:r>
              <a:rPr lang="pl-PL" sz="1000" dirty="0" smtClean="0">
                <a:solidFill>
                  <a:prstClr val="black"/>
                </a:solidFill>
              </a:rPr>
              <a:t>      </a:t>
            </a:r>
            <a:r>
              <a:rPr lang="pl-PL" sz="1000" dirty="0">
                <a:solidFill>
                  <a:prstClr val="black"/>
                </a:solidFill>
              </a:rPr>
              <a:t>na potrzeby oceny stanu akustycznego środowiska (art. 118.1. </a:t>
            </a:r>
            <a:r>
              <a:rPr lang="pl-PL" sz="1000" dirty="0" err="1">
                <a:solidFill>
                  <a:prstClr val="black"/>
                </a:solidFill>
              </a:rPr>
              <a:t>Poś</a:t>
            </a:r>
            <a:r>
              <a:rPr lang="pl-PL" sz="1000" dirty="0" smtClean="0">
                <a:solidFill>
                  <a:prstClr val="black"/>
                </a:solidFill>
              </a:rPr>
              <a:t>)</a:t>
            </a:r>
          </a:p>
          <a:p>
            <a:endParaRPr lang="pl-PL" sz="1000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sz="1400" dirty="0" smtClean="0">
                <a:solidFill>
                  <a:prstClr val="black"/>
                </a:solidFill>
              </a:rPr>
              <a:t>drogi</a:t>
            </a:r>
            <a:r>
              <a:rPr lang="pl-PL" sz="1400" dirty="0">
                <a:solidFill>
                  <a:prstClr val="black"/>
                </a:solidFill>
              </a:rPr>
              <a:t>, po których przejeżdża ponad 3 000 000 pojazdów </a:t>
            </a:r>
            <a:r>
              <a:rPr lang="pl-PL" sz="1400" dirty="0" smtClean="0">
                <a:solidFill>
                  <a:prstClr val="black"/>
                </a:solidFill>
              </a:rPr>
              <a:t>rocznie </a:t>
            </a:r>
          </a:p>
          <a:p>
            <a:r>
              <a:rPr lang="pl-PL" sz="1000" dirty="0">
                <a:solidFill>
                  <a:prstClr val="black"/>
                </a:solidFill>
              </a:rPr>
              <a:t> </a:t>
            </a:r>
            <a:r>
              <a:rPr lang="pl-PL" sz="1000" dirty="0" smtClean="0">
                <a:solidFill>
                  <a:prstClr val="black"/>
                </a:solidFill>
              </a:rPr>
              <a:t>         (</a:t>
            </a:r>
            <a:r>
              <a:rPr lang="pl-PL" sz="1000" b="1" dirty="0">
                <a:solidFill>
                  <a:prstClr val="black"/>
                </a:solidFill>
              </a:rPr>
              <a:t>Z</a:t>
            </a:r>
            <a:r>
              <a:rPr lang="pl-PL" sz="1000" b="1" dirty="0" smtClean="0">
                <a:solidFill>
                  <a:prstClr val="black"/>
                </a:solidFill>
              </a:rPr>
              <a:t>arządzający </a:t>
            </a:r>
            <a:r>
              <a:rPr lang="pl-PL" sz="1000" b="1" dirty="0">
                <a:solidFill>
                  <a:prstClr val="black"/>
                </a:solidFill>
              </a:rPr>
              <a:t>drogą</a:t>
            </a:r>
            <a:r>
              <a:rPr lang="pl-PL" sz="1000" dirty="0">
                <a:solidFill>
                  <a:prstClr val="black"/>
                </a:solidFill>
              </a:rPr>
              <a:t>, linią kolejową lub lotniskiem zaliczonymi do obiektów, których eksploatacja może powodować negatywne </a:t>
            </a:r>
            <a:endParaRPr lang="pl-PL" sz="1000" dirty="0" smtClean="0">
              <a:solidFill>
                <a:prstClr val="black"/>
              </a:solidFill>
            </a:endParaRPr>
          </a:p>
          <a:p>
            <a:r>
              <a:rPr lang="pl-PL" sz="1000" dirty="0">
                <a:solidFill>
                  <a:prstClr val="black"/>
                </a:solidFill>
              </a:rPr>
              <a:t> </a:t>
            </a:r>
            <a:r>
              <a:rPr lang="pl-PL" sz="1000" dirty="0" smtClean="0">
                <a:solidFill>
                  <a:prstClr val="black"/>
                </a:solidFill>
              </a:rPr>
              <a:t>         oddziaływanie </a:t>
            </a:r>
            <a:r>
              <a:rPr lang="pl-PL" sz="1000" dirty="0">
                <a:solidFill>
                  <a:prstClr val="black"/>
                </a:solidFill>
              </a:rPr>
              <a:t>akustyczne na znacznych obszarach, </a:t>
            </a:r>
            <a:r>
              <a:rPr lang="pl-PL" sz="1000" b="1" dirty="0">
                <a:solidFill>
                  <a:prstClr val="black"/>
                </a:solidFill>
              </a:rPr>
              <a:t>sporządza co 5 lat mapę akustyczną </a:t>
            </a:r>
            <a:r>
              <a:rPr lang="pl-PL" sz="1000" dirty="0">
                <a:solidFill>
                  <a:prstClr val="black"/>
                </a:solidFill>
              </a:rPr>
              <a:t>terenu, na którym eksploatacja obiektu może </a:t>
            </a:r>
            <a:endParaRPr lang="pl-PL" sz="1000" dirty="0" smtClean="0">
              <a:solidFill>
                <a:prstClr val="black"/>
              </a:solidFill>
            </a:endParaRPr>
          </a:p>
          <a:p>
            <a:r>
              <a:rPr lang="pl-PL" sz="1000" dirty="0">
                <a:solidFill>
                  <a:prstClr val="black"/>
                </a:solidFill>
              </a:rPr>
              <a:t> </a:t>
            </a:r>
            <a:r>
              <a:rPr lang="pl-PL" sz="1000" dirty="0" smtClean="0">
                <a:solidFill>
                  <a:prstClr val="black"/>
                </a:solidFill>
              </a:rPr>
              <a:t>          powodować </a:t>
            </a:r>
            <a:r>
              <a:rPr lang="pl-PL" sz="1000" dirty="0">
                <a:solidFill>
                  <a:prstClr val="black"/>
                </a:solidFill>
              </a:rPr>
              <a:t>przekroczenie dopuszczalnych poziomów hałasu w środowisku (art. 179. 1 ustawy </a:t>
            </a:r>
            <a:r>
              <a:rPr lang="pl-PL" sz="1000" dirty="0" err="1">
                <a:solidFill>
                  <a:prstClr val="black"/>
                </a:solidFill>
              </a:rPr>
              <a:t>Poś</a:t>
            </a:r>
            <a:r>
              <a:rPr lang="pl-PL" sz="1000" dirty="0">
                <a:solidFill>
                  <a:prstClr val="black"/>
                </a:solidFill>
              </a:rPr>
              <a:t>).</a:t>
            </a:r>
            <a:endParaRPr lang="pl-PL" sz="1000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pl-PL" sz="1400" dirty="0" smtClean="0">
              <a:solidFill>
                <a:prstClr val="black"/>
              </a:solidFill>
            </a:endParaRPr>
          </a:p>
          <a:p>
            <a:endParaRPr lang="pl-PL" sz="1400" dirty="0">
              <a:solidFill>
                <a:prstClr val="black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68915" y="4941168"/>
            <a:ext cx="87318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prstClr val="black"/>
                </a:solidFill>
              </a:rPr>
              <a:t>Dla </a:t>
            </a:r>
            <a:r>
              <a:rPr lang="pl-PL" sz="1400" b="1" dirty="0">
                <a:solidFill>
                  <a:prstClr val="black"/>
                </a:solidFill>
              </a:rPr>
              <a:t>kolei i lotnisk</a:t>
            </a:r>
            <a:r>
              <a:rPr lang="pl-PL" sz="1400" dirty="0">
                <a:solidFill>
                  <a:prstClr val="black"/>
                </a:solidFill>
              </a:rPr>
              <a:t> z</a:t>
            </a:r>
            <a:r>
              <a:rPr lang="pl-PL" sz="1400" dirty="0" smtClean="0">
                <a:solidFill>
                  <a:prstClr val="black"/>
                </a:solidFill>
              </a:rPr>
              <a:t>arządzający </a:t>
            </a:r>
            <a:r>
              <a:rPr lang="pl-PL" sz="1400" b="1" dirty="0" smtClean="0">
                <a:solidFill>
                  <a:prstClr val="black"/>
                </a:solidFill>
              </a:rPr>
              <a:t>nie sporządzają w województwie</a:t>
            </a:r>
            <a:r>
              <a:rPr lang="pl-PL" sz="1400" dirty="0" smtClean="0">
                <a:solidFill>
                  <a:prstClr val="black"/>
                </a:solidFill>
              </a:rPr>
              <a:t> map akustycznych, gdyż nie</a:t>
            </a:r>
          </a:p>
          <a:p>
            <a:r>
              <a:rPr lang="pl-PL" sz="1400" dirty="0" smtClean="0">
                <a:solidFill>
                  <a:prstClr val="black"/>
                </a:solidFill>
              </a:rPr>
              <a:t>są zaliczone do obiektów, </a:t>
            </a:r>
            <a:r>
              <a:rPr lang="pl-PL" sz="1400" dirty="0">
                <a:solidFill>
                  <a:prstClr val="black"/>
                </a:solidFill>
              </a:rPr>
              <a:t>których eksploatacja może powodować negatywne </a:t>
            </a:r>
            <a:r>
              <a:rPr lang="pl-PL" sz="1400" dirty="0" smtClean="0">
                <a:solidFill>
                  <a:prstClr val="black"/>
                </a:solidFill>
              </a:rPr>
              <a:t>oddziaływanie </a:t>
            </a:r>
            <a:r>
              <a:rPr lang="pl-PL" sz="1400" dirty="0">
                <a:solidFill>
                  <a:prstClr val="black"/>
                </a:solidFill>
              </a:rPr>
              <a:t>akustyczne </a:t>
            </a:r>
            <a:endParaRPr lang="pl-PL" sz="1400" dirty="0" smtClean="0">
              <a:solidFill>
                <a:prstClr val="black"/>
              </a:solidFill>
            </a:endParaRPr>
          </a:p>
          <a:p>
            <a:r>
              <a:rPr lang="pl-PL" sz="1400" dirty="0" smtClean="0">
                <a:solidFill>
                  <a:prstClr val="black"/>
                </a:solidFill>
              </a:rPr>
              <a:t>na </a:t>
            </a:r>
            <a:r>
              <a:rPr lang="pl-PL" sz="1400" dirty="0">
                <a:solidFill>
                  <a:prstClr val="black"/>
                </a:solidFill>
              </a:rPr>
              <a:t>znacznych </a:t>
            </a:r>
            <a:r>
              <a:rPr lang="pl-PL" sz="1400" dirty="0" smtClean="0">
                <a:solidFill>
                  <a:prstClr val="black"/>
                </a:solidFill>
              </a:rPr>
              <a:t>obszarach </a:t>
            </a:r>
            <a:r>
              <a:rPr lang="pl-PL" sz="1000" dirty="0" smtClean="0">
                <a:solidFill>
                  <a:prstClr val="black"/>
                </a:solidFill>
              </a:rPr>
              <a:t>(mapy </a:t>
            </a:r>
            <a:r>
              <a:rPr lang="pl-PL" sz="1000" dirty="0">
                <a:solidFill>
                  <a:prstClr val="black"/>
                </a:solidFill>
              </a:rPr>
              <a:t>akustyczne sporządza </a:t>
            </a:r>
            <a:r>
              <a:rPr lang="pl-PL" sz="1000" dirty="0" smtClean="0">
                <a:solidFill>
                  <a:prstClr val="black"/>
                </a:solidFill>
              </a:rPr>
              <a:t>się w przypadku gdy na lotniskach cywilnych </a:t>
            </a:r>
            <a:r>
              <a:rPr lang="pl-PL" sz="1000" dirty="0">
                <a:solidFill>
                  <a:prstClr val="black"/>
                </a:solidFill>
              </a:rPr>
              <a:t>ma miejsce ponad 50 000 </a:t>
            </a:r>
            <a:r>
              <a:rPr lang="pl-PL" sz="1000" dirty="0" smtClean="0">
                <a:solidFill>
                  <a:prstClr val="black"/>
                </a:solidFill>
              </a:rPr>
              <a:t>operacji</a:t>
            </a:r>
          </a:p>
          <a:p>
            <a:r>
              <a:rPr lang="pl-PL" sz="1000" dirty="0" smtClean="0">
                <a:solidFill>
                  <a:prstClr val="black"/>
                </a:solidFill>
              </a:rPr>
              <a:t> </a:t>
            </a:r>
            <a:r>
              <a:rPr lang="pl-PL" sz="1000" dirty="0">
                <a:solidFill>
                  <a:prstClr val="black"/>
                </a:solidFill>
              </a:rPr>
              <a:t>statków powietrznych </a:t>
            </a:r>
            <a:r>
              <a:rPr lang="pl-PL" sz="1000" dirty="0" smtClean="0">
                <a:solidFill>
                  <a:prstClr val="black"/>
                </a:solidFill>
              </a:rPr>
              <a:t>rocznie, po liniach kolejowych przejeżdża </a:t>
            </a:r>
            <a:r>
              <a:rPr lang="pl-PL" sz="1000" dirty="0">
                <a:solidFill>
                  <a:prstClr val="black"/>
                </a:solidFill>
              </a:rPr>
              <a:t>ponad 30 000 pociągów </a:t>
            </a:r>
            <a:r>
              <a:rPr lang="pl-PL" sz="1000" dirty="0" smtClean="0">
                <a:solidFill>
                  <a:prstClr val="black"/>
                </a:solidFill>
              </a:rPr>
              <a:t>rocznie)</a:t>
            </a:r>
            <a:endParaRPr lang="pl-PL" sz="1000" dirty="0">
              <a:solidFill>
                <a:prstClr val="black"/>
              </a:solidFill>
            </a:endParaRPr>
          </a:p>
          <a:p>
            <a:endParaRPr lang="pl-PL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7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84629" y="1412776"/>
            <a:ext cx="7931224" cy="4873752"/>
          </a:xfrm>
        </p:spPr>
        <p:txBody>
          <a:bodyPr/>
          <a:lstStyle/>
          <a:p>
            <a:endParaRPr lang="pl-PL" dirty="0"/>
          </a:p>
          <a:p>
            <a:pPr marL="0" indent="0">
              <a:buNone/>
            </a:pPr>
            <a:r>
              <a:rPr lang="pl-PL" i="1" dirty="0" smtClean="0"/>
              <a:t>Realizujemy zadania </a:t>
            </a:r>
            <a:r>
              <a:rPr lang="pl-PL" b="1" i="1" dirty="0" smtClean="0"/>
              <a:t>PMŚ</a:t>
            </a:r>
            <a:r>
              <a:rPr lang="pl-PL" i="1" dirty="0" smtClean="0"/>
              <a:t> w województwie lubelskim w zakresie monitoringu: </a:t>
            </a:r>
          </a:p>
          <a:p>
            <a:pPr marL="0" indent="0">
              <a:buNone/>
            </a:pPr>
            <a:endParaRPr lang="pl-PL" sz="800" dirty="0"/>
          </a:p>
          <a:p>
            <a:r>
              <a:rPr lang="pl-PL" dirty="0" smtClean="0"/>
              <a:t> jakości </a:t>
            </a:r>
            <a:r>
              <a:rPr lang="pl-PL" dirty="0"/>
              <a:t>powietrza </a:t>
            </a:r>
          </a:p>
          <a:p>
            <a:r>
              <a:rPr lang="pl-PL" dirty="0" smtClean="0"/>
              <a:t> jakości </a:t>
            </a:r>
            <a:r>
              <a:rPr lang="pl-PL" dirty="0"/>
              <a:t>wód </a:t>
            </a:r>
            <a:r>
              <a:rPr lang="pl-PL" dirty="0" smtClean="0"/>
              <a:t> </a:t>
            </a:r>
            <a:endParaRPr lang="pl-PL" dirty="0"/>
          </a:p>
          <a:p>
            <a:r>
              <a:rPr lang="pl-PL" dirty="0" smtClean="0"/>
              <a:t> hałasu </a:t>
            </a:r>
            <a:endParaRPr lang="pl-PL" dirty="0"/>
          </a:p>
          <a:p>
            <a:r>
              <a:rPr lang="pl-PL" dirty="0" smtClean="0"/>
              <a:t> pól </a:t>
            </a:r>
            <a:r>
              <a:rPr lang="pl-PL" dirty="0"/>
              <a:t>elektromagnetycznych 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0" y="1"/>
            <a:ext cx="9144000" cy="925761"/>
            <a:chOff x="0" y="1"/>
            <a:chExt cx="9144000" cy="925761"/>
          </a:xfrm>
        </p:grpSpPr>
        <p:sp>
          <p:nvSpPr>
            <p:cNvPr id="7" name="Prostokąt 6"/>
            <p:cNvSpPr/>
            <p:nvPr/>
          </p:nvSpPr>
          <p:spPr>
            <a:xfrm>
              <a:off x="0" y="1"/>
              <a:ext cx="9144000" cy="692696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/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186978" y="171597"/>
              <a:ext cx="792088" cy="754165"/>
              <a:chOff x="251520" y="256559"/>
              <a:chExt cx="792088" cy="754165"/>
            </a:xfrm>
          </p:grpSpPr>
          <p:sp>
            <p:nvSpPr>
              <p:cNvPr id="10" name="Elipsa 9"/>
              <p:cNvSpPr/>
              <p:nvPr/>
            </p:nvSpPr>
            <p:spPr>
              <a:xfrm>
                <a:off x="251520" y="256559"/>
                <a:ext cx="792088" cy="75416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11" name="Picture 3" descr="C:\Users\wms\Documents\pelny_dostep\Geoportal_przekazane mapy\logo_wios\logowi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428" y="287404"/>
                <a:ext cx="727858" cy="666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pole tekstowe 8"/>
            <p:cNvSpPr txBox="1"/>
            <p:nvPr/>
          </p:nvSpPr>
          <p:spPr>
            <a:xfrm>
              <a:off x="1259632" y="249837"/>
              <a:ext cx="7128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FF6600"/>
                  </a:solidFill>
                  <a:latin typeface="+mj-lt"/>
                  <a:cs typeface="AngsanaUPC" panose="02020603050405020304" pitchFamily="18" charset="-34"/>
                </a:rPr>
                <a:t>Wojewódzki Inspektorat Ochrony Środowiska w Lublinie</a:t>
              </a:r>
              <a:endParaRPr lang="pl-PL" b="1" dirty="0">
                <a:solidFill>
                  <a:srgbClr val="FF6600"/>
                </a:solidFill>
                <a:latin typeface="+mj-lt"/>
                <a:cs typeface="AngsanaUPC" panose="02020603050405020304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4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-295475" y="21744"/>
            <a:ext cx="9144000" cy="925761"/>
            <a:chOff x="0" y="1"/>
            <a:chExt cx="9144000" cy="925761"/>
          </a:xfrm>
        </p:grpSpPr>
        <p:sp>
          <p:nvSpPr>
            <p:cNvPr id="6" name="Prostokąt 5"/>
            <p:cNvSpPr/>
            <p:nvPr/>
          </p:nvSpPr>
          <p:spPr>
            <a:xfrm>
              <a:off x="0" y="1"/>
              <a:ext cx="9144000" cy="692696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prstClr val="white"/>
                </a:solidFill>
              </a:endParaRPr>
            </a:p>
          </p:txBody>
        </p:sp>
        <p:grpSp>
          <p:nvGrpSpPr>
            <p:cNvPr id="7" name="Grupa 6"/>
            <p:cNvGrpSpPr/>
            <p:nvPr/>
          </p:nvGrpSpPr>
          <p:grpSpPr>
            <a:xfrm>
              <a:off x="186978" y="171597"/>
              <a:ext cx="792088" cy="754165"/>
              <a:chOff x="251520" y="256559"/>
              <a:chExt cx="792088" cy="754165"/>
            </a:xfrm>
          </p:grpSpPr>
          <p:sp>
            <p:nvSpPr>
              <p:cNvPr id="9" name="Elipsa 8"/>
              <p:cNvSpPr/>
              <p:nvPr/>
            </p:nvSpPr>
            <p:spPr>
              <a:xfrm>
                <a:off x="251520" y="256559"/>
                <a:ext cx="792088" cy="75416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Picture 3" descr="C:\Users\wms\Documents\pelny_dostep\Geoportal_przekazane mapy\logo_wios\logowi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428" y="287404"/>
                <a:ext cx="727858" cy="666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pole tekstowe 7"/>
            <p:cNvSpPr txBox="1"/>
            <p:nvPr/>
          </p:nvSpPr>
          <p:spPr>
            <a:xfrm>
              <a:off x="1259632" y="249837"/>
              <a:ext cx="7128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FF6600"/>
                  </a:solidFill>
                  <a:cs typeface="AngsanaUPC" panose="02020603050405020304" pitchFamily="18" charset="-34"/>
                </a:rPr>
                <a:t>Wojewódzki Inspektorat Ochrony Środowiska w Lublinie</a:t>
              </a:r>
              <a:endParaRPr lang="pl-PL" b="1" dirty="0">
                <a:solidFill>
                  <a:srgbClr val="FF6600"/>
                </a:solidFill>
                <a:cs typeface="AngsanaUPC" panose="02020603050405020304" pitchFamily="18" charset="-34"/>
              </a:endParaRPr>
            </a:p>
          </p:txBody>
        </p:sp>
      </p:grpSp>
      <p:sp>
        <p:nvSpPr>
          <p:cNvPr id="12" name="pole tekstowe 11"/>
          <p:cNvSpPr txBox="1"/>
          <p:nvPr/>
        </p:nvSpPr>
        <p:spPr>
          <a:xfrm>
            <a:off x="2890679" y="1196752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E8637">
                    <a:lumMod val="50000"/>
                  </a:srgbClr>
                </a:solidFill>
              </a:rPr>
              <a:t>Monitoring hałasu</a:t>
            </a:r>
            <a:endParaRPr lang="pl-PL" b="1" dirty="0">
              <a:solidFill>
                <a:srgbClr val="FE8637">
                  <a:lumMod val="50000"/>
                </a:srgb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95536" y="5042610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solidFill>
                  <a:prstClr val="black"/>
                </a:solidFill>
              </a:rPr>
              <a:t>Sporządzone </a:t>
            </a:r>
            <a:r>
              <a:rPr lang="pl-PL" sz="1200" dirty="0">
                <a:solidFill>
                  <a:prstClr val="black"/>
                </a:solidFill>
              </a:rPr>
              <a:t>mapy akustyczne pozwoliły Marszałkowi Województwa Lubelskiego oraz Prezydentowi Miasta Lublin na opracowanie dwóch dokumentów planistycznych</a:t>
            </a:r>
            <a:r>
              <a:rPr lang="pl-PL" sz="1200" dirty="0" smtClean="0">
                <a:solidFill>
                  <a:prstClr val="black"/>
                </a:solidFill>
              </a:rPr>
              <a:t>:</a:t>
            </a:r>
          </a:p>
          <a:p>
            <a:endParaRPr lang="pl-PL" sz="1200" dirty="0" smtClean="0">
              <a:solidFill>
                <a:prstClr val="black"/>
              </a:solidFill>
            </a:endParaRPr>
          </a:p>
          <a:p>
            <a:pPr marL="171450" indent="-171450">
              <a:buFontTx/>
              <a:buChar char="-"/>
            </a:pPr>
            <a:r>
              <a:rPr lang="pl-PL" sz="1200" i="1" dirty="0" smtClean="0">
                <a:solidFill>
                  <a:prstClr val="black"/>
                </a:solidFill>
              </a:rPr>
              <a:t>Programu </a:t>
            </a:r>
            <a:r>
              <a:rPr lang="pl-PL" sz="1200" i="1" dirty="0">
                <a:solidFill>
                  <a:prstClr val="black"/>
                </a:solidFill>
              </a:rPr>
              <a:t>ochrony środowiska przed hałasem dla województwa lubelskiego dla terenów poza aglomeracjami położonych wzdłuż odcinków dróg</a:t>
            </a:r>
            <a:r>
              <a:rPr lang="pl-PL" sz="1200" i="1" dirty="0" smtClean="0">
                <a:solidFill>
                  <a:prstClr val="black"/>
                </a:solidFill>
              </a:rPr>
              <a:t>”</a:t>
            </a:r>
          </a:p>
          <a:p>
            <a:pPr marL="171450" indent="-171450">
              <a:buFontTx/>
              <a:buChar char="-"/>
            </a:pPr>
            <a:endParaRPr lang="pl-PL" sz="1200" i="1" dirty="0" smtClean="0">
              <a:solidFill>
                <a:prstClr val="black"/>
              </a:solidFill>
            </a:endParaRPr>
          </a:p>
          <a:p>
            <a:pPr marL="171450" indent="-171450">
              <a:buFontTx/>
              <a:buChar char="-"/>
            </a:pPr>
            <a:r>
              <a:rPr lang="pl-PL" sz="1200" i="1" dirty="0" smtClean="0">
                <a:solidFill>
                  <a:prstClr val="black"/>
                </a:solidFill>
              </a:rPr>
              <a:t>Programu </a:t>
            </a:r>
            <a:r>
              <a:rPr lang="pl-PL" sz="1200" i="1" dirty="0">
                <a:solidFill>
                  <a:prstClr val="black"/>
                </a:solidFill>
              </a:rPr>
              <a:t>ochrony środowiska przed hałasem dla miasta </a:t>
            </a:r>
            <a:r>
              <a:rPr lang="pl-PL" sz="1200" i="1" dirty="0" smtClean="0">
                <a:solidFill>
                  <a:prstClr val="black"/>
                </a:solidFill>
              </a:rPr>
              <a:t>Lublin</a:t>
            </a:r>
            <a:endParaRPr lang="pl-PL" sz="1200" dirty="0">
              <a:solidFill>
                <a:prstClr val="black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23910" y="2144304"/>
            <a:ext cx="773614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 smtClean="0">
                <a:solidFill>
                  <a:prstClr val="black"/>
                </a:solidFill>
              </a:rPr>
              <a:t>Pierwsze mapy akustyczne </a:t>
            </a:r>
            <a:r>
              <a:rPr lang="pl-PL" sz="1200" dirty="0">
                <a:solidFill>
                  <a:prstClr val="black"/>
                </a:solidFill>
              </a:rPr>
              <a:t>w województwie </a:t>
            </a:r>
            <a:r>
              <a:rPr lang="pl-PL" sz="1200" dirty="0" smtClean="0">
                <a:solidFill>
                  <a:prstClr val="black"/>
                </a:solidFill>
              </a:rPr>
              <a:t>lubelskim zrealizowano </a:t>
            </a:r>
            <a:r>
              <a:rPr lang="pl-PL" sz="1200" dirty="0">
                <a:solidFill>
                  <a:prstClr val="black"/>
                </a:solidFill>
              </a:rPr>
              <a:t>w 2007 r</a:t>
            </a:r>
            <a:r>
              <a:rPr lang="pl-PL" sz="1200" dirty="0" smtClean="0">
                <a:solidFill>
                  <a:prstClr val="black"/>
                </a:solidFill>
              </a:rPr>
              <a:t>. </a:t>
            </a:r>
          </a:p>
          <a:p>
            <a:endParaRPr lang="pl-PL" sz="1200" dirty="0" smtClean="0">
              <a:solidFill>
                <a:prstClr val="black"/>
              </a:solidFill>
            </a:endParaRPr>
          </a:p>
          <a:p>
            <a:r>
              <a:rPr lang="pl-PL" sz="1200" dirty="0" smtClean="0">
                <a:solidFill>
                  <a:prstClr val="black"/>
                </a:solidFill>
              </a:rPr>
              <a:t>Dotyczyły </a:t>
            </a:r>
            <a:r>
              <a:rPr lang="pl-PL" sz="1200" dirty="0">
                <a:solidFill>
                  <a:prstClr val="black"/>
                </a:solidFill>
              </a:rPr>
              <a:t>miasta </a:t>
            </a:r>
            <a:r>
              <a:rPr lang="pl-PL" sz="1200" b="1" dirty="0" smtClean="0">
                <a:solidFill>
                  <a:prstClr val="black"/>
                </a:solidFill>
              </a:rPr>
              <a:t>Lublina </a:t>
            </a:r>
            <a:r>
              <a:rPr lang="pl-PL" sz="1200" dirty="0" smtClean="0">
                <a:solidFill>
                  <a:prstClr val="black"/>
                </a:solidFill>
              </a:rPr>
              <a:t> </a:t>
            </a:r>
            <a:r>
              <a:rPr lang="pl-PL" sz="1000" dirty="0" smtClean="0">
                <a:solidFill>
                  <a:prstClr val="black"/>
                </a:solidFill>
              </a:rPr>
              <a:t>(aglomeracja </a:t>
            </a:r>
            <a:r>
              <a:rPr lang="pl-PL" sz="1000" dirty="0">
                <a:solidFill>
                  <a:prstClr val="black"/>
                </a:solidFill>
              </a:rPr>
              <a:t>o liczbie ludności większej niż 250 tys</a:t>
            </a:r>
            <a:r>
              <a:rPr lang="pl-PL" sz="1000" dirty="0" smtClean="0">
                <a:solidFill>
                  <a:prstClr val="black"/>
                </a:solidFill>
              </a:rPr>
              <a:t>.) </a:t>
            </a:r>
          </a:p>
          <a:p>
            <a:r>
              <a:rPr lang="pl-PL" sz="1200" b="1" dirty="0" smtClean="0">
                <a:solidFill>
                  <a:prstClr val="black"/>
                </a:solidFill>
              </a:rPr>
              <a:t>oraz </a:t>
            </a:r>
            <a:r>
              <a:rPr lang="pl-PL" sz="1200" b="1" dirty="0">
                <a:solidFill>
                  <a:prstClr val="black"/>
                </a:solidFill>
              </a:rPr>
              <a:t>głównych dróg</a:t>
            </a:r>
            <a:r>
              <a:rPr lang="pl-PL" sz="1200" dirty="0">
                <a:solidFill>
                  <a:prstClr val="black"/>
                </a:solidFill>
              </a:rPr>
              <a:t> </a:t>
            </a:r>
            <a:r>
              <a:rPr lang="pl-PL" sz="1200" dirty="0" smtClean="0">
                <a:solidFill>
                  <a:prstClr val="black"/>
                </a:solidFill>
              </a:rPr>
              <a:t>(</a:t>
            </a:r>
            <a:r>
              <a:rPr lang="pl-PL" sz="1000" dirty="0" smtClean="0">
                <a:solidFill>
                  <a:prstClr val="black"/>
                </a:solidFill>
              </a:rPr>
              <a:t>o </a:t>
            </a:r>
            <a:r>
              <a:rPr lang="pl-PL" sz="1000" dirty="0">
                <a:solidFill>
                  <a:prstClr val="black"/>
                </a:solidFill>
              </a:rPr>
              <a:t>przejeżdżającej liczbie pojazdów ponad 6 milionów rocznie: </a:t>
            </a:r>
            <a:r>
              <a:rPr lang="pl-PL" sz="1000" b="1" dirty="0">
                <a:solidFill>
                  <a:prstClr val="black"/>
                </a:solidFill>
              </a:rPr>
              <a:t>DK Nr 12</a:t>
            </a:r>
            <a:r>
              <a:rPr lang="pl-PL" sz="1000" dirty="0">
                <a:solidFill>
                  <a:prstClr val="black"/>
                </a:solidFill>
              </a:rPr>
              <a:t>, na odcinkach: Puławy-Końskowola, Kurów – Lublin, Lublin – Piaski, Piaski – obwodnica, </a:t>
            </a:r>
            <a:r>
              <a:rPr lang="pl-PL" sz="1000" b="1" dirty="0">
                <a:solidFill>
                  <a:prstClr val="black"/>
                </a:solidFill>
              </a:rPr>
              <a:t>DK Nr 17</a:t>
            </a:r>
            <a:r>
              <a:rPr lang="pl-PL" sz="1000" dirty="0">
                <a:solidFill>
                  <a:prstClr val="black"/>
                </a:solidFill>
              </a:rPr>
              <a:t> na odcinku Tomaszów Lubelski – przejście graniczne </a:t>
            </a:r>
            <a:r>
              <a:rPr lang="pl-PL" sz="1000" dirty="0" smtClean="0">
                <a:solidFill>
                  <a:prstClr val="black"/>
                </a:solidFill>
              </a:rPr>
              <a:t>Hrebenne)</a:t>
            </a:r>
            <a:endParaRPr lang="pl-PL" sz="1000" dirty="0">
              <a:solidFill>
                <a:prstClr val="black"/>
              </a:solidFill>
            </a:endParaRPr>
          </a:p>
          <a:p>
            <a:endParaRPr lang="pl-PL" sz="1200" dirty="0" smtClean="0">
              <a:solidFill>
                <a:prstClr val="black"/>
              </a:solidFill>
            </a:endParaRPr>
          </a:p>
          <a:p>
            <a:r>
              <a:rPr lang="pl-PL" sz="1200" b="1" dirty="0" smtClean="0">
                <a:solidFill>
                  <a:prstClr val="black"/>
                </a:solidFill>
              </a:rPr>
              <a:t>Drugi </a:t>
            </a:r>
            <a:r>
              <a:rPr lang="pl-PL" sz="1200" b="1" dirty="0">
                <a:solidFill>
                  <a:prstClr val="black"/>
                </a:solidFill>
              </a:rPr>
              <a:t>etap </a:t>
            </a:r>
            <a:r>
              <a:rPr lang="pl-PL" sz="1200" dirty="0" smtClean="0">
                <a:solidFill>
                  <a:prstClr val="black"/>
                </a:solidFill>
              </a:rPr>
              <a:t>zakończono w </a:t>
            </a:r>
            <a:r>
              <a:rPr lang="pl-PL" sz="1200" dirty="0">
                <a:solidFill>
                  <a:prstClr val="black"/>
                </a:solidFill>
              </a:rPr>
              <a:t>2012 r. </a:t>
            </a:r>
            <a:r>
              <a:rPr lang="pl-PL" sz="1200" b="1" dirty="0">
                <a:solidFill>
                  <a:prstClr val="black"/>
                </a:solidFill>
              </a:rPr>
              <a:t>Dotyczył </a:t>
            </a:r>
            <a:r>
              <a:rPr lang="pl-PL" sz="1200" b="1" dirty="0" smtClean="0">
                <a:solidFill>
                  <a:prstClr val="black"/>
                </a:solidFill>
              </a:rPr>
              <a:t>aktualizacji mapy dla Lublina oraz </a:t>
            </a:r>
            <a:r>
              <a:rPr lang="pl-PL" sz="1200" dirty="0" smtClean="0">
                <a:solidFill>
                  <a:prstClr val="black"/>
                </a:solidFill>
              </a:rPr>
              <a:t>sporządzenia map akustycznych dla </a:t>
            </a:r>
            <a:r>
              <a:rPr lang="pl-PL" sz="1200" b="1" dirty="0" smtClean="0">
                <a:solidFill>
                  <a:prstClr val="black"/>
                </a:solidFill>
              </a:rPr>
              <a:t>otoczenia </a:t>
            </a:r>
            <a:r>
              <a:rPr lang="pl-PL" sz="1200" b="1" dirty="0">
                <a:solidFill>
                  <a:prstClr val="black"/>
                </a:solidFill>
              </a:rPr>
              <a:t>głównych dróg o liczbie przejeżdżających pojazdów ponad 3 miliony rocznie</a:t>
            </a:r>
            <a:r>
              <a:rPr lang="pl-PL" sz="1200" dirty="0">
                <a:solidFill>
                  <a:prstClr val="black"/>
                </a:solidFill>
              </a:rPr>
              <a:t>, </a:t>
            </a:r>
            <a:r>
              <a:rPr lang="pl-PL" sz="1000" dirty="0">
                <a:solidFill>
                  <a:prstClr val="black"/>
                </a:solidFill>
              </a:rPr>
              <a:t>to jest:</a:t>
            </a:r>
          </a:p>
          <a:p>
            <a:r>
              <a:rPr lang="pl-PL" sz="1000" dirty="0">
                <a:solidFill>
                  <a:prstClr val="black"/>
                </a:solidFill>
              </a:rPr>
              <a:t>- 55 odcinków dróg krajowych nr: 17, 19, 48, 63, 74, 82 występujących w województwie, oddziałujących na klimat akustyczny powiatów: bialskiego, hrubieszowskiego, janowskiego, krasnostawskiego, kraśnickiego, lubartowskiego, lubelskiego, łęczyńskiego, łukowskiego, puławskiego, ryckiego, świdnickiego, tomaszowskiego, zamojskiego oraz miast: Lublina i Zamościa, </a:t>
            </a:r>
          </a:p>
          <a:p>
            <a:r>
              <a:rPr lang="pl-PL" sz="1000" dirty="0">
                <a:solidFill>
                  <a:prstClr val="black"/>
                </a:solidFill>
              </a:rPr>
              <a:t>- 10 odcinków dróg wojewódzkich nr: 801, 824, 830, 833, 835, oddziaływujących na klimat akustyczny powiatów: puławskiego, lubelskiego, kraśnickiego, biłgorajskiego.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714440"/>
            <a:ext cx="1634112" cy="19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-295475" y="21744"/>
            <a:ext cx="9144000" cy="925761"/>
            <a:chOff x="0" y="1"/>
            <a:chExt cx="9144000" cy="925761"/>
          </a:xfrm>
        </p:grpSpPr>
        <p:sp>
          <p:nvSpPr>
            <p:cNvPr id="6" name="Prostokąt 5"/>
            <p:cNvSpPr/>
            <p:nvPr/>
          </p:nvSpPr>
          <p:spPr>
            <a:xfrm>
              <a:off x="0" y="1"/>
              <a:ext cx="9144000" cy="692696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prstClr val="white"/>
                </a:solidFill>
              </a:endParaRPr>
            </a:p>
          </p:txBody>
        </p:sp>
        <p:grpSp>
          <p:nvGrpSpPr>
            <p:cNvPr id="7" name="Grupa 6"/>
            <p:cNvGrpSpPr/>
            <p:nvPr/>
          </p:nvGrpSpPr>
          <p:grpSpPr>
            <a:xfrm>
              <a:off x="186978" y="171597"/>
              <a:ext cx="792088" cy="754165"/>
              <a:chOff x="251520" y="256559"/>
              <a:chExt cx="792088" cy="754165"/>
            </a:xfrm>
          </p:grpSpPr>
          <p:sp>
            <p:nvSpPr>
              <p:cNvPr id="9" name="Elipsa 8"/>
              <p:cNvSpPr/>
              <p:nvPr/>
            </p:nvSpPr>
            <p:spPr>
              <a:xfrm>
                <a:off x="251520" y="256559"/>
                <a:ext cx="792088" cy="75416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Picture 3" descr="C:\Users\wms\Documents\pelny_dostep\Geoportal_przekazane mapy\logo_wios\logowi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428" y="287404"/>
                <a:ext cx="727858" cy="666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pole tekstowe 7"/>
            <p:cNvSpPr txBox="1"/>
            <p:nvPr/>
          </p:nvSpPr>
          <p:spPr>
            <a:xfrm>
              <a:off x="1259632" y="249837"/>
              <a:ext cx="7128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FF6600"/>
                  </a:solidFill>
                  <a:cs typeface="AngsanaUPC" panose="02020603050405020304" pitchFamily="18" charset="-34"/>
                </a:rPr>
                <a:t>Wojewódzki Inspektorat Ochrony Środowiska w Lublinie</a:t>
              </a:r>
              <a:endParaRPr lang="pl-PL" b="1" dirty="0">
                <a:solidFill>
                  <a:srgbClr val="FF6600"/>
                </a:solidFill>
                <a:cs typeface="AngsanaUPC" panose="02020603050405020304" pitchFamily="18" charset="-34"/>
              </a:endParaRPr>
            </a:p>
          </p:txBody>
        </p:sp>
      </p:grpSp>
      <p:sp>
        <p:nvSpPr>
          <p:cNvPr id="12" name="pole tekstowe 11"/>
          <p:cNvSpPr txBox="1"/>
          <p:nvPr/>
        </p:nvSpPr>
        <p:spPr>
          <a:xfrm>
            <a:off x="2915815" y="947505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E8637">
                    <a:lumMod val="50000"/>
                  </a:srgbClr>
                </a:solidFill>
              </a:rPr>
              <a:t>Monitoring hałasu</a:t>
            </a:r>
            <a:endParaRPr lang="pl-PL" b="1" dirty="0">
              <a:solidFill>
                <a:srgbClr val="FE8637">
                  <a:lumMod val="50000"/>
                </a:srgb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05983" y="6381328"/>
            <a:ext cx="5782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i="1" dirty="0" smtClean="0">
                <a:solidFill>
                  <a:prstClr val="black"/>
                </a:solidFill>
              </a:rPr>
              <a:t>*Art</a:t>
            </a:r>
            <a:r>
              <a:rPr lang="pl-PL" sz="800" i="1" dirty="0">
                <a:solidFill>
                  <a:prstClr val="black"/>
                </a:solidFill>
              </a:rPr>
              <a:t>. </a:t>
            </a:r>
            <a:r>
              <a:rPr lang="pl-PL" sz="800" i="1" dirty="0" smtClean="0">
                <a:solidFill>
                  <a:prstClr val="black"/>
                </a:solidFill>
              </a:rPr>
              <a:t>120 a </a:t>
            </a:r>
            <a:r>
              <a:rPr lang="pl-PL" sz="800" i="1" dirty="0">
                <a:solidFill>
                  <a:prstClr val="black"/>
                </a:solidFill>
              </a:rPr>
              <a:t>Prawo ochrony </a:t>
            </a:r>
            <a:r>
              <a:rPr lang="pl-PL" sz="800" i="1" dirty="0" smtClean="0">
                <a:solidFill>
                  <a:prstClr val="black"/>
                </a:solidFill>
              </a:rPr>
              <a:t>środowiska,</a:t>
            </a:r>
          </a:p>
          <a:p>
            <a:r>
              <a:rPr lang="pl-PL" sz="800" i="1" dirty="0" smtClean="0">
                <a:solidFill>
                  <a:prstClr val="black"/>
                </a:solidFill>
              </a:rPr>
              <a:t>Rozporządzenie </a:t>
            </a:r>
            <a:r>
              <a:rPr lang="pl-PL" sz="800" i="1" dirty="0">
                <a:solidFill>
                  <a:prstClr val="black"/>
                </a:solidFill>
              </a:rPr>
              <a:t>MŚ z dnia 25 kwietnia 2008 r. w sprawie szczegółowych wymagań dotyczących rejestru zawierającego informacje o stanie akustycznym środowiska (Dz. U. Nr 82, poz. 500);</a:t>
            </a:r>
          </a:p>
        </p:txBody>
      </p:sp>
      <p:sp>
        <p:nvSpPr>
          <p:cNvPr id="4" name="Prostokąt 3"/>
          <p:cNvSpPr/>
          <p:nvPr/>
        </p:nvSpPr>
        <p:spPr>
          <a:xfrm>
            <a:off x="460101" y="1412776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</a:rPr>
              <a:t>Wszystkie dane pozyskiwane </a:t>
            </a:r>
            <a:r>
              <a:rPr lang="pl-PL" sz="1400" dirty="0" smtClean="0">
                <a:solidFill>
                  <a:prstClr val="black"/>
                </a:solidFill>
              </a:rPr>
              <a:t>w </a:t>
            </a:r>
            <a:r>
              <a:rPr lang="pl-PL" sz="1400" dirty="0">
                <a:solidFill>
                  <a:prstClr val="black"/>
                </a:solidFill>
              </a:rPr>
              <a:t>ramach podsystemu monitoringu </a:t>
            </a:r>
            <a:r>
              <a:rPr lang="pl-PL" sz="1400" dirty="0" smtClean="0">
                <a:solidFill>
                  <a:prstClr val="black"/>
                </a:solidFill>
              </a:rPr>
              <a:t>hałasu, WIOŚ gromadzi </a:t>
            </a:r>
            <a:r>
              <a:rPr lang="pl-PL" sz="1400" dirty="0">
                <a:solidFill>
                  <a:prstClr val="black"/>
                </a:solidFill>
              </a:rPr>
              <a:t>i </a:t>
            </a:r>
            <a:r>
              <a:rPr lang="pl-PL" sz="1400" dirty="0" smtClean="0">
                <a:solidFill>
                  <a:prstClr val="black"/>
                </a:solidFill>
              </a:rPr>
              <a:t>przechowuje </a:t>
            </a:r>
            <a:r>
              <a:rPr lang="pl-PL" sz="1400" dirty="0">
                <a:solidFill>
                  <a:prstClr val="black"/>
                </a:solidFill>
              </a:rPr>
              <a:t>w </a:t>
            </a:r>
            <a:r>
              <a:rPr lang="pl-PL" sz="1400" dirty="0" smtClean="0">
                <a:solidFill>
                  <a:prstClr val="black"/>
                </a:solidFill>
              </a:rPr>
              <a:t>rejestrze*, którym </a:t>
            </a:r>
            <a:r>
              <a:rPr lang="pl-PL" sz="1400" dirty="0">
                <a:solidFill>
                  <a:prstClr val="black"/>
                </a:solidFill>
              </a:rPr>
              <a:t>jest baza danych </a:t>
            </a:r>
            <a:r>
              <a:rPr lang="pl-PL" sz="1400" dirty="0" smtClean="0">
                <a:solidFill>
                  <a:prstClr val="black"/>
                </a:solidFill>
              </a:rPr>
              <a:t>EHAŁAS, funkcjonująca w systemie EKOINFONET</a:t>
            </a:r>
            <a:endParaRPr lang="pl-PL" sz="1400" dirty="0">
              <a:solidFill>
                <a:prstClr val="black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3398319" y="3994719"/>
            <a:ext cx="1779654" cy="492443"/>
          </a:xfrm>
          <a:prstGeom prst="rect">
            <a:avLst/>
          </a:prstGeom>
          <a:solidFill>
            <a:srgbClr val="00CC00">
              <a:alpha val="5000"/>
            </a:srgbClr>
          </a:solidFill>
          <a:effectLst>
            <a:glow rad="444500">
              <a:srgbClr val="6EA92D">
                <a:alpha val="4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prstClr val="black"/>
                </a:solidFill>
              </a:rPr>
              <a:t>     EHALAS</a:t>
            </a:r>
          </a:p>
          <a:p>
            <a:r>
              <a:rPr lang="pl-PL" sz="1000" b="1" dirty="0" smtClean="0">
                <a:solidFill>
                  <a:prstClr val="black"/>
                </a:solidFill>
              </a:rPr>
              <a:t>Baza wojewódzka WIOŚ</a:t>
            </a:r>
            <a:endParaRPr lang="pl-PL" sz="1000" b="1" dirty="0">
              <a:solidFill>
                <a:prstClr val="black"/>
              </a:solidFill>
            </a:endParaRPr>
          </a:p>
        </p:txBody>
      </p:sp>
      <p:cxnSp>
        <p:nvCxnSpPr>
          <p:cNvPr id="20" name="Łącznik prosty ze strzałką 19"/>
          <p:cNvCxnSpPr/>
          <p:nvPr/>
        </p:nvCxnSpPr>
        <p:spPr>
          <a:xfrm flipH="1">
            <a:off x="5317436" y="3812185"/>
            <a:ext cx="478700" cy="353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 flipH="1">
            <a:off x="5004048" y="2996952"/>
            <a:ext cx="720081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3223801" y="2395627"/>
            <a:ext cx="1577676" cy="338554"/>
          </a:xfrm>
          <a:prstGeom prst="rect">
            <a:avLst/>
          </a:prstGeom>
          <a:solidFill>
            <a:schemeClr val="accent1">
              <a:alpha val="7000"/>
            </a:schemeClr>
          </a:solidFill>
          <a:ln cap="rnd">
            <a:noFill/>
          </a:ln>
          <a:effectLst>
            <a:glow rad="266700">
              <a:schemeClr val="accent1">
                <a:alpha val="49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pl-PL" sz="800" b="1" dirty="0" smtClean="0">
                <a:solidFill>
                  <a:prstClr val="black"/>
                </a:solidFill>
              </a:rPr>
              <a:t>Pomiary</a:t>
            </a:r>
            <a:r>
              <a:rPr lang="pl-PL" sz="800" dirty="0" smtClean="0">
                <a:solidFill>
                  <a:prstClr val="black"/>
                </a:solidFill>
              </a:rPr>
              <a:t> WIOŚ prowadzone</a:t>
            </a:r>
          </a:p>
          <a:p>
            <a:r>
              <a:rPr lang="pl-PL" sz="800" dirty="0" smtClean="0">
                <a:solidFill>
                  <a:prstClr val="black"/>
                </a:solidFill>
              </a:rPr>
              <a:t>zgodnie z </a:t>
            </a:r>
            <a:r>
              <a:rPr lang="pl-PL" sz="800" dirty="0">
                <a:solidFill>
                  <a:prstClr val="black"/>
                </a:solidFill>
              </a:rPr>
              <a:t>PMŚ </a:t>
            </a:r>
            <a:r>
              <a:rPr lang="pl-PL" sz="800" dirty="0" smtClean="0">
                <a:solidFill>
                  <a:prstClr val="black"/>
                </a:solidFill>
              </a:rPr>
              <a:t>(art</a:t>
            </a:r>
            <a:r>
              <a:rPr lang="pl-PL" sz="800" dirty="0">
                <a:solidFill>
                  <a:prstClr val="black"/>
                </a:solidFill>
              </a:rPr>
              <a:t>. </a:t>
            </a:r>
            <a:r>
              <a:rPr lang="pl-PL" sz="800" dirty="0" smtClean="0">
                <a:solidFill>
                  <a:prstClr val="black"/>
                </a:solidFill>
              </a:rPr>
              <a:t>117 </a:t>
            </a:r>
            <a:r>
              <a:rPr lang="pl-PL" sz="800" dirty="0" err="1">
                <a:solidFill>
                  <a:prstClr val="black"/>
                </a:solidFill>
              </a:rPr>
              <a:t>Poś</a:t>
            </a:r>
            <a:r>
              <a:rPr lang="pl-PL" sz="800" dirty="0" smtClean="0">
                <a:solidFill>
                  <a:prstClr val="black"/>
                </a:solidFill>
              </a:rPr>
              <a:t>)</a:t>
            </a:r>
            <a:endParaRPr lang="pl-PL" sz="800" dirty="0">
              <a:solidFill>
                <a:prstClr val="black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5901402" y="2555309"/>
            <a:ext cx="2036135" cy="584775"/>
          </a:xfrm>
          <a:prstGeom prst="rect">
            <a:avLst/>
          </a:prstGeom>
          <a:solidFill>
            <a:schemeClr val="accent1">
              <a:alpha val="7000"/>
            </a:schemeClr>
          </a:solidFill>
          <a:ln cap="rnd">
            <a:noFill/>
          </a:ln>
          <a:effectLst>
            <a:glow rad="266700">
              <a:schemeClr val="accent1">
                <a:alpha val="49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pl-PL" sz="800" b="1" dirty="0">
                <a:solidFill>
                  <a:prstClr val="black"/>
                </a:solidFill>
              </a:rPr>
              <a:t>Pomiary</a:t>
            </a:r>
            <a:r>
              <a:rPr lang="pl-PL" sz="800" dirty="0">
                <a:solidFill>
                  <a:prstClr val="black"/>
                </a:solidFill>
              </a:rPr>
              <a:t> przekazywane </a:t>
            </a:r>
            <a:r>
              <a:rPr lang="pl-PL" sz="800" dirty="0" smtClean="0">
                <a:solidFill>
                  <a:prstClr val="black"/>
                </a:solidFill>
              </a:rPr>
              <a:t>do </a:t>
            </a:r>
            <a:r>
              <a:rPr lang="pl-PL" sz="800" dirty="0">
                <a:solidFill>
                  <a:prstClr val="black"/>
                </a:solidFill>
              </a:rPr>
              <a:t>WIOŚ</a:t>
            </a:r>
          </a:p>
          <a:p>
            <a:r>
              <a:rPr lang="pl-PL" sz="800" dirty="0" smtClean="0">
                <a:solidFill>
                  <a:prstClr val="black"/>
                </a:solidFill>
              </a:rPr>
              <a:t>przez </a:t>
            </a:r>
            <a:r>
              <a:rPr lang="pl-PL" sz="800" dirty="0">
                <a:solidFill>
                  <a:prstClr val="black"/>
                </a:solidFill>
              </a:rPr>
              <a:t>zarządzających drogami, liniami </a:t>
            </a:r>
          </a:p>
          <a:p>
            <a:r>
              <a:rPr lang="pl-PL" sz="800" dirty="0">
                <a:solidFill>
                  <a:prstClr val="black"/>
                </a:solidFill>
              </a:rPr>
              <a:t>kolejowymi lub lotniskiem </a:t>
            </a:r>
          </a:p>
          <a:p>
            <a:r>
              <a:rPr lang="pl-PL" sz="800" dirty="0" smtClean="0">
                <a:solidFill>
                  <a:prstClr val="black"/>
                </a:solidFill>
              </a:rPr>
              <a:t>(art</a:t>
            </a:r>
            <a:r>
              <a:rPr lang="pl-PL" sz="800" dirty="0">
                <a:solidFill>
                  <a:prstClr val="black"/>
                </a:solidFill>
              </a:rPr>
              <a:t>. </a:t>
            </a:r>
            <a:r>
              <a:rPr lang="pl-PL" sz="800" dirty="0" smtClean="0">
                <a:solidFill>
                  <a:prstClr val="black"/>
                </a:solidFill>
              </a:rPr>
              <a:t>175 i art.178 </a:t>
            </a:r>
            <a:r>
              <a:rPr lang="pl-PL" sz="800" dirty="0" err="1" smtClean="0">
                <a:solidFill>
                  <a:prstClr val="black"/>
                </a:solidFill>
              </a:rPr>
              <a:t>Poś</a:t>
            </a:r>
            <a:r>
              <a:rPr lang="pl-PL" sz="800" dirty="0" smtClean="0">
                <a:solidFill>
                  <a:prstClr val="black"/>
                </a:solidFill>
              </a:rPr>
              <a:t>)</a:t>
            </a:r>
            <a:endParaRPr lang="pl-PL" sz="800" dirty="0">
              <a:solidFill>
                <a:prstClr val="black"/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5929287" y="3841577"/>
            <a:ext cx="2667718" cy="461665"/>
          </a:xfrm>
          <a:prstGeom prst="rect">
            <a:avLst/>
          </a:prstGeom>
          <a:solidFill>
            <a:schemeClr val="accent1">
              <a:alpha val="7000"/>
            </a:schemeClr>
          </a:solidFill>
          <a:ln cap="rnd">
            <a:noFill/>
          </a:ln>
          <a:effectLst>
            <a:glow rad="266700">
              <a:schemeClr val="accent1">
                <a:alpha val="49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pl-PL" sz="800" b="1" dirty="0" smtClean="0">
                <a:solidFill>
                  <a:prstClr val="black"/>
                </a:solidFill>
              </a:rPr>
              <a:t>Pomiary</a:t>
            </a:r>
            <a:r>
              <a:rPr lang="pl-PL" sz="800" dirty="0" smtClean="0">
                <a:solidFill>
                  <a:prstClr val="black"/>
                </a:solidFill>
              </a:rPr>
              <a:t> przekazywane do WIOŚ przez </a:t>
            </a:r>
          </a:p>
          <a:p>
            <a:r>
              <a:rPr lang="pl-PL" sz="800" dirty="0" smtClean="0">
                <a:solidFill>
                  <a:prstClr val="black"/>
                </a:solidFill>
              </a:rPr>
              <a:t>prowadzących instalację oraz użytkowników</a:t>
            </a:r>
          </a:p>
          <a:p>
            <a:r>
              <a:rPr lang="pl-PL" sz="800" dirty="0" smtClean="0">
                <a:solidFill>
                  <a:prstClr val="black"/>
                </a:solidFill>
              </a:rPr>
              <a:t>urządzenia – </a:t>
            </a:r>
            <a:r>
              <a:rPr lang="pl-PL" sz="800" dirty="0" err="1" smtClean="0">
                <a:solidFill>
                  <a:prstClr val="black"/>
                </a:solidFill>
              </a:rPr>
              <a:t>automonitoring</a:t>
            </a:r>
            <a:r>
              <a:rPr lang="pl-PL" sz="800" dirty="0">
                <a:solidFill>
                  <a:prstClr val="black"/>
                </a:solidFill>
              </a:rPr>
              <a:t> </a:t>
            </a:r>
            <a:r>
              <a:rPr lang="pl-PL" sz="800" dirty="0" smtClean="0">
                <a:solidFill>
                  <a:prstClr val="black"/>
                </a:solidFill>
              </a:rPr>
              <a:t>(art</a:t>
            </a:r>
            <a:r>
              <a:rPr lang="pl-PL" sz="800" dirty="0">
                <a:solidFill>
                  <a:prstClr val="black"/>
                </a:solidFill>
              </a:rPr>
              <a:t>. 147 </a:t>
            </a:r>
            <a:r>
              <a:rPr lang="pl-PL" sz="800" dirty="0" smtClean="0">
                <a:solidFill>
                  <a:prstClr val="black"/>
                </a:solidFill>
              </a:rPr>
              <a:t>i art. 150 </a:t>
            </a:r>
            <a:r>
              <a:rPr lang="pl-PL" sz="800" dirty="0" err="1" smtClean="0">
                <a:solidFill>
                  <a:prstClr val="black"/>
                </a:solidFill>
              </a:rPr>
              <a:t>Poś</a:t>
            </a:r>
            <a:r>
              <a:rPr lang="pl-PL" sz="800" dirty="0" smtClean="0">
                <a:solidFill>
                  <a:prstClr val="black"/>
                </a:solidFill>
              </a:rPr>
              <a:t>)</a:t>
            </a:r>
            <a:endParaRPr lang="pl-PL" sz="800" dirty="0">
              <a:solidFill>
                <a:prstClr val="black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569251" y="2750730"/>
            <a:ext cx="1524776" cy="492443"/>
          </a:xfrm>
          <a:prstGeom prst="rect">
            <a:avLst/>
          </a:prstGeom>
          <a:solidFill>
            <a:schemeClr val="accent2">
              <a:lumMod val="75000"/>
              <a:alpha val="9000"/>
            </a:schemeClr>
          </a:solidFill>
          <a:effectLst>
            <a:glow rad="355600">
              <a:schemeClr val="accent2">
                <a:lumMod val="75000"/>
                <a:alpha val="61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prstClr val="black"/>
                </a:solidFill>
              </a:rPr>
              <a:t>    EHALAS</a:t>
            </a:r>
          </a:p>
          <a:p>
            <a:r>
              <a:rPr lang="pl-PL" sz="1000" b="1" dirty="0" smtClean="0">
                <a:solidFill>
                  <a:prstClr val="black"/>
                </a:solidFill>
              </a:rPr>
              <a:t>Baza krajowa GIOŚ </a:t>
            </a:r>
            <a:endParaRPr lang="pl-PL" sz="1000" b="1" dirty="0">
              <a:solidFill>
                <a:prstClr val="black"/>
              </a:solidFill>
            </a:endParaRPr>
          </a:p>
        </p:txBody>
      </p:sp>
      <p:cxnSp>
        <p:nvCxnSpPr>
          <p:cNvPr id="19" name="Łącznik prosty ze strzałką 18"/>
          <p:cNvCxnSpPr/>
          <p:nvPr/>
        </p:nvCxnSpPr>
        <p:spPr>
          <a:xfrm flipH="1" flipV="1">
            <a:off x="2447421" y="3505238"/>
            <a:ext cx="736707" cy="274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 flipH="1" flipV="1">
            <a:off x="5317436" y="4653136"/>
            <a:ext cx="478701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e tekstowe 34"/>
          <p:cNvSpPr txBox="1"/>
          <p:nvPr/>
        </p:nvSpPr>
        <p:spPr>
          <a:xfrm>
            <a:off x="699896" y="5264320"/>
            <a:ext cx="1263487" cy="584775"/>
          </a:xfrm>
          <a:prstGeom prst="rect">
            <a:avLst/>
          </a:prstGeom>
          <a:solidFill>
            <a:srgbClr val="FF99FF">
              <a:alpha val="8627"/>
            </a:srgbClr>
          </a:solidFill>
          <a:effectLst>
            <a:glow rad="355600">
              <a:srgbClr val="7030A0">
                <a:alpha val="26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prstClr val="black"/>
                </a:solidFill>
              </a:rPr>
              <a:t>Komisja</a:t>
            </a:r>
          </a:p>
          <a:p>
            <a:r>
              <a:rPr lang="pl-PL" sz="1600" dirty="0" smtClean="0">
                <a:solidFill>
                  <a:prstClr val="black"/>
                </a:solidFill>
              </a:rPr>
              <a:t>Europejska</a:t>
            </a:r>
            <a:endParaRPr lang="pl-PL" sz="1600" b="1" dirty="0">
              <a:solidFill>
                <a:prstClr val="black"/>
              </a:solidFill>
            </a:endParaRPr>
          </a:p>
        </p:txBody>
      </p:sp>
      <p:cxnSp>
        <p:nvCxnSpPr>
          <p:cNvPr id="36" name="Łącznik prosty ze strzałką 35"/>
          <p:cNvCxnSpPr/>
          <p:nvPr/>
        </p:nvCxnSpPr>
        <p:spPr>
          <a:xfrm>
            <a:off x="1353858" y="3505238"/>
            <a:ext cx="0" cy="1435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rostokąt 42"/>
          <p:cNvSpPr/>
          <p:nvPr/>
        </p:nvSpPr>
        <p:spPr>
          <a:xfrm>
            <a:off x="170887" y="3779276"/>
            <a:ext cx="26448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>
                <a:solidFill>
                  <a:prstClr val="black"/>
                </a:solidFill>
              </a:rPr>
              <a:t>Zgodnie z art. 10, ust. 2 Dyrektywy 2002/49/WE </a:t>
            </a:r>
            <a:r>
              <a:rPr lang="pl-PL" sz="800" dirty="0" smtClean="0">
                <a:solidFill>
                  <a:prstClr val="black"/>
                </a:solidFill>
              </a:rPr>
              <a:t>Państwa Członkowskie są zobowiązane do przekazania Komisji wyników strategicznych</a:t>
            </a:r>
            <a:r>
              <a:rPr lang="pl-PL" sz="800" dirty="0">
                <a:solidFill>
                  <a:prstClr val="black"/>
                </a:solidFill>
              </a:rPr>
              <a:t> </a:t>
            </a:r>
            <a:r>
              <a:rPr lang="pl-PL" sz="800" dirty="0" smtClean="0">
                <a:solidFill>
                  <a:prstClr val="black"/>
                </a:solidFill>
              </a:rPr>
              <a:t>map akustycznych w </a:t>
            </a:r>
            <a:r>
              <a:rPr lang="pl-PL" sz="800" dirty="0">
                <a:solidFill>
                  <a:prstClr val="black"/>
                </a:solidFill>
              </a:rPr>
              <a:t>ciągu </a:t>
            </a:r>
            <a:r>
              <a:rPr lang="pl-PL" sz="800" dirty="0" smtClean="0">
                <a:solidFill>
                  <a:prstClr val="black"/>
                </a:solidFill>
              </a:rPr>
              <a:t>sześciu </a:t>
            </a:r>
            <a:r>
              <a:rPr lang="pl-PL" sz="800" dirty="0">
                <a:solidFill>
                  <a:prstClr val="black"/>
                </a:solidFill>
              </a:rPr>
              <a:t>miesięcy </a:t>
            </a:r>
            <a:r>
              <a:rPr lang="pl-PL" sz="800" dirty="0" smtClean="0">
                <a:solidFill>
                  <a:prstClr val="black"/>
                </a:solidFill>
              </a:rPr>
              <a:t>od </a:t>
            </a:r>
            <a:r>
              <a:rPr lang="pl-PL" sz="800" dirty="0">
                <a:solidFill>
                  <a:prstClr val="black"/>
                </a:solidFill>
              </a:rPr>
              <a:t>daty zakończenia danej rundy mapowania. </a:t>
            </a:r>
          </a:p>
        </p:txBody>
      </p:sp>
      <p:sp>
        <p:nvSpPr>
          <p:cNvPr id="44" name="pole tekstowe 43"/>
          <p:cNvSpPr txBox="1"/>
          <p:nvPr/>
        </p:nvSpPr>
        <p:spPr>
          <a:xfrm>
            <a:off x="5909305" y="5037147"/>
            <a:ext cx="2177199" cy="338554"/>
          </a:xfrm>
          <a:prstGeom prst="rect">
            <a:avLst/>
          </a:prstGeom>
          <a:solidFill>
            <a:schemeClr val="accent1">
              <a:alpha val="7000"/>
            </a:schemeClr>
          </a:solidFill>
          <a:ln cap="rnd">
            <a:noFill/>
          </a:ln>
          <a:effectLst>
            <a:glow rad="266700">
              <a:schemeClr val="accent1">
                <a:alpha val="49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pl-PL" sz="800" dirty="0" smtClean="0">
                <a:solidFill>
                  <a:prstClr val="black"/>
                </a:solidFill>
              </a:rPr>
              <a:t>Mapy akustyczne przekazywane do WIOŚ</a:t>
            </a:r>
          </a:p>
          <a:p>
            <a:r>
              <a:rPr lang="pl-PL" sz="800" dirty="0" smtClean="0">
                <a:solidFill>
                  <a:prstClr val="black"/>
                </a:solidFill>
              </a:rPr>
              <a:t>(</a:t>
            </a:r>
            <a:r>
              <a:rPr lang="pl-PL" sz="800" dirty="0">
                <a:solidFill>
                  <a:prstClr val="black"/>
                </a:solidFill>
              </a:rPr>
              <a:t>art. 120.1 </a:t>
            </a:r>
            <a:r>
              <a:rPr lang="pl-PL" sz="800" dirty="0" smtClean="0">
                <a:solidFill>
                  <a:prstClr val="black"/>
                </a:solidFill>
              </a:rPr>
              <a:t>oraz  art</a:t>
            </a:r>
            <a:r>
              <a:rPr lang="pl-PL" sz="800" dirty="0">
                <a:solidFill>
                  <a:prstClr val="black"/>
                </a:solidFill>
              </a:rPr>
              <a:t>. 179. 4 </a:t>
            </a:r>
            <a:r>
              <a:rPr lang="pl-PL" sz="800" dirty="0" smtClean="0">
                <a:solidFill>
                  <a:prstClr val="black"/>
                </a:solidFill>
              </a:rPr>
              <a:t>ustawy </a:t>
            </a:r>
            <a:r>
              <a:rPr lang="pl-PL" sz="800" dirty="0" err="1">
                <a:solidFill>
                  <a:prstClr val="black"/>
                </a:solidFill>
              </a:rPr>
              <a:t>Poś</a:t>
            </a:r>
            <a:r>
              <a:rPr lang="pl-PL" sz="8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45" name="pole tekstowe 44"/>
          <p:cNvSpPr txBox="1"/>
          <p:nvPr/>
        </p:nvSpPr>
        <p:spPr>
          <a:xfrm>
            <a:off x="3228401" y="5425501"/>
            <a:ext cx="1776448" cy="461665"/>
          </a:xfrm>
          <a:prstGeom prst="rect">
            <a:avLst/>
          </a:prstGeom>
          <a:solidFill>
            <a:schemeClr val="accent1">
              <a:alpha val="7000"/>
            </a:schemeClr>
          </a:solidFill>
          <a:ln cap="rnd">
            <a:noFill/>
          </a:ln>
          <a:effectLst>
            <a:glow rad="266700">
              <a:schemeClr val="accent1">
                <a:alpha val="49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pl-PL" sz="800" dirty="0">
                <a:solidFill>
                  <a:prstClr val="black"/>
                </a:solidFill>
              </a:rPr>
              <a:t>P</a:t>
            </a:r>
            <a:r>
              <a:rPr lang="pl-PL" sz="800" dirty="0" smtClean="0">
                <a:solidFill>
                  <a:prstClr val="black"/>
                </a:solidFill>
              </a:rPr>
              <a:t>rogramy ochrony przed hałasem</a:t>
            </a:r>
          </a:p>
          <a:p>
            <a:r>
              <a:rPr lang="pl-PL" sz="800" dirty="0">
                <a:solidFill>
                  <a:prstClr val="black"/>
                </a:solidFill>
              </a:rPr>
              <a:t>(art. 120. 2 </a:t>
            </a:r>
            <a:r>
              <a:rPr lang="pl-PL" sz="800" dirty="0" smtClean="0">
                <a:solidFill>
                  <a:prstClr val="black"/>
                </a:solidFill>
              </a:rPr>
              <a:t>i 3 ustawy </a:t>
            </a:r>
            <a:r>
              <a:rPr lang="pl-PL" sz="800" dirty="0" err="1">
                <a:solidFill>
                  <a:prstClr val="black"/>
                </a:solidFill>
              </a:rPr>
              <a:t>Poś</a:t>
            </a:r>
            <a:r>
              <a:rPr lang="pl-PL" sz="800" dirty="0">
                <a:solidFill>
                  <a:prstClr val="black"/>
                </a:solidFill>
              </a:rPr>
              <a:t>)</a:t>
            </a:r>
            <a:r>
              <a:rPr lang="pl-PL" sz="800" dirty="0" smtClean="0">
                <a:solidFill>
                  <a:prstClr val="black"/>
                </a:solidFill>
              </a:rPr>
              <a:t> </a:t>
            </a:r>
          </a:p>
          <a:p>
            <a:endParaRPr lang="pl-PL" sz="800" dirty="0">
              <a:solidFill>
                <a:prstClr val="black"/>
              </a:solidFill>
            </a:endParaRPr>
          </a:p>
        </p:txBody>
      </p:sp>
      <p:cxnSp>
        <p:nvCxnSpPr>
          <p:cNvPr id="51" name="Łącznik prosty ze strzałką 50"/>
          <p:cNvCxnSpPr/>
          <p:nvPr/>
        </p:nvCxnSpPr>
        <p:spPr>
          <a:xfrm>
            <a:off x="4116624" y="2924944"/>
            <a:ext cx="1" cy="717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ze strzałką 55"/>
          <p:cNvCxnSpPr/>
          <p:nvPr/>
        </p:nvCxnSpPr>
        <p:spPr>
          <a:xfrm flipV="1">
            <a:off x="4121073" y="4734528"/>
            <a:ext cx="0" cy="5297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7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-295475" y="21744"/>
            <a:ext cx="9144000" cy="925761"/>
            <a:chOff x="0" y="1"/>
            <a:chExt cx="9144000" cy="925761"/>
          </a:xfrm>
        </p:grpSpPr>
        <p:sp>
          <p:nvSpPr>
            <p:cNvPr id="6" name="Prostokąt 5"/>
            <p:cNvSpPr/>
            <p:nvPr/>
          </p:nvSpPr>
          <p:spPr>
            <a:xfrm>
              <a:off x="0" y="1"/>
              <a:ext cx="9144000" cy="692696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prstClr val="white"/>
                </a:solidFill>
              </a:endParaRPr>
            </a:p>
          </p:txBody>
        </p:sp>
        <p:grpSp>
          <p:nvGrpSpPr>
            <p:cNvPr id="7" name="Grupa 6"/>
            <p:cNvGrpSpPr/>
            <p:nvPr/>
          </p:nvGrpSpPr>
          <p:grpSpPr>
            <a:xfrm>
              <a:off x="186978" y="171597"/>
              <a:ext cx="792088" cy="754165"/>
              <a:chOff x="251520" y="256559"/>
              <a:chExt cx="792088" cy="754165"/>
            </a:xfrm>
          </p:grpSpPr>
          <p:sp>
            <p:nvSpPr>
              <p:cNvPr id="9" name="Elipsa 8"/>
              <p:cNvSpPr/>
              <p:nvPr/>
            </p:nvSpPr>
            <p:spPr>
              <a:xfrm>
                <a:off x="251520" y="256559"/>
                <a:ext cx="792088" cy="75416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Picture 3" descr="C:\Users\wms\Documents\pelny_dostep\Geoportal_przekazane mapy\logo_wios\logowi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428" y="287404"/>
                <a:ext cx="727858" cy="666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pole tekstowe 7"/>
            <p:cNvSpPr txBox="1"/>
            <p:nvPr/>
          </p:nvSpPr>
          <p:spPr>
            <a:xfrm>
              <a:off x="1259632" y="249837"/>
              <a:ext cx="7128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FF6600"/>
                  </a:solidFill>
                  <a:cs typeface="AngsanaUPC" panose="02020603050405020304" pitchFamily="18" charset="-34"/>
                </a:rPr>
                <a:t>Wojewódzki Inspektorat Ochrony Środowiska w Lublinie</a:t>
              </a:r>
              <a:endParaRPr lang="pl-PL" b="1" dirty="0">
                <a:solidFill>
                  <a:srgbClr val="FF6600"/>
                </a:solidFill>
                <a:cs typeface="AngsanaUPC" panose="02020603050405020304" pitchFamily="18" charset="-34"/>
              </a:endParaRPr>
            </a:p>
          </p:txBody>
        </p:sp>
      </p:grpSp>
      <p:sp>
        <p:nvSpPr>
          <p:cNvPr id="12" name="pole tekstowe 11"/>
          <p:cNvSpPr txBox="1"/>
          <p:nvPr/>
        </p:nvSpPr>
        <p:spPr>
          <a:xfrm>
            <a:off x="2939142" y="947505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E8637">
                    <a:lumMod val="50000"/>
                  </a:srgbClr>
                </a:solidFill>
              </a:rPr>
              <a:t>Monitoring hałasu</a:t>
            </a:r>
            <a:endParaRPr lang="pl-PL" b="1" dirty="0">
              <a:solidFill>
                <a:srgbClr val="FE8637">
                  <a:lumMod val="50000"/>
                </a:srgb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34603" y="1584987"/>
            <a:ext cx="7255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prstClr val="black"/>
                </a:solidFill>
              </a:rPr>
              <a:t>W 2015 r. WIOŚ, zgodnie z PMŚ prowadził pomiary </a:t>
            </a:r>
            <a:r>
              <a:rPr lang="pl-PL" sz="1400" dirty="0">
                <a:solidFill>
                  <a:prstClr val="black"/>
                </a:solidFill>
              </a:rPr>
              <a:t>h</a:t>
            </a:r>
            <a:r>
              <a:rPr lang="pl-PL" sz="1400" dirty="0" smtClean="0">
                <a:solidFill>
                  <a:prstClr val="black"/>
                </a:solidFill>
              </a:rPr>
              <a:t>ałasu drogowego w 10 punktach</a:t>
            </a:r>
            <a:endParaRPr lang="pl-PL" sz="1400" dirty="0">
              <a:solidFill>
                <a:prstClr val="black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792184" y="2132856"/>
            <a:ext cx="5742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b="1" dirty="0" smtClean="0">
                <a:solidFill>
                  <a:prstClr val="black"/>
                </a:solidFill>
              </a:rPr>
              <a:t>Pomiary długookresowe (</a:t>
            </a:r>
            <a:r>
              <a:rPr lang="pl-PL" altLang="pl-PL" sz="1000" b="1" dirty="0">
                <a:solidFill>
                  <a:prstClr val="black"/>
                </a:solidFill>
              </a:rPr>
              <a:t>L</a:t>
            </a:r>
            <a:r>
              <a:rPr lang="pl-PL" altLang="pl-PL" sz="1000" b="1" baseline="-25000" dirty="0">
                <a:solidFill>
                  <a:prstClr val="black"/>
                </a:solidFill>
              </a:rPr>
              <a:t>DWN</a:t>
            </a:r>
            <a:r>
              <a:rPr lang="pl-PL" sz="1000" b="1" dirty="0" smtClean="0">
                <a:solidFill>
                  <a:prstClr val="black"/>
                </a:solidFill>
              </a:rPr>
              <a:t> i </a:t>
            </a:r>
            <a:r>
              <a:rPr lang="pl-PL" altLang="pl-PL" sz="1000" b="1" dirty="0">
                <a:solidFill>
                  <a:prstClr val="black"/>
                </a:solidFill>
              </a:rPr>
              <a:t>L</a:t>
            </a:r>
            <a:r>
              <a:rPr lang="pl-PL" altLang="pl-PL" sz="1000" b="1" baseline="-25000" dirty="0">
                <a:solidFill>
                  <a:prstClr val="black"/>
                </a:solidFill>
              </a:rPr>
              <a:t>N</a:t>
            </a:r>
            <a:r>
              <a:rPr lang="pl-PL" sz="1000" b="1" dirty="0" smtClean="0">
                <a:solidFill>
                  <a:prstClr val="black"/>
                </a:solidFill>
              </a:rPr>
              <a:t>) </a:t>
            </a:r>
            <a:r>
              <a:rPr lang="pl-PL" sz="1000" dirty="0" smtClean="0">
                <a:solidFill>
                  <a:prstClr val="black"/>
                </a:solidFill>
              </a:rPr>
              <a:t>prowadzono w 2 punktach:</a:t>
            </a:r>
          </a:p>
          <a:p>
            <a:pPr marL="228600" indent="-228600">
              <a:buFontTx/>
              <a:buAutoNum type="arabicPeriod"/>
            </a:pPr>
            <a:r>
              <a:rPr lang="pl-PL" sz="1000" dirty="0" smtClean="0">
                <a:solidFill>
                  <a:prstClr val="black"/>
                </a:solidFill>
              </a:rPr>
              <a:t>Świdnik, ul</a:t>
            </a:r>
            <a:r>
              <a:rPr lang="pl-PL" sz="1000" dirty="0">
                <a:solidFill>
                  <a:prstClr val="black"/>
                </a:solidFill>
              </a:rPr>
              <a:t>. Niepodległości </a:t>
            </a:r>
            <a:r>
              <a:rPr lang="pl-PL" sz="1000" dirty="0" smtClean="0">
                <a:solidFill>
                  <a:prstClr val="black"/>
                </a:solidFill>
              </a:rPr>
              <a:t>11</a:t>
            </a:r>
          </a:p>
          <a:p>
            <a:pPr marL="228600" indent="-228600">
              <a:buFontTx/>
              <a:buAutoNum type="arabicPeriod"/>
            </a:pPr>
            <a:r>
              <a:rPr lang="pl-PL" sz="1000" dirty="0" smtClean="0">
                <a:solidFill>
                  <a:prstClr val="black"/>
                </a:solidFill>
              </a:rPr>
              <a:t>Nałęczów, ul</a:t>
            </a:r>
            <a:r>
              <a:rPr lang="pl-PL" sz="1000" dirty="0">
                <a:solidFill>
                  <a:prstClr val="black"/>
                </a:solidFill>
              </a:rPr>
              <a:t>. Bochotnica </a:t>
            </a:r>
            <a:r>
              <a:rPr lang="pl-PL" sz="1000" dirty="0" smtClean="0">
                <a:solidFill>
                  <a:prstClr val="black"/>
                </a:solidFill>
              </a:rPr>
              <a:t>22</a:t>
            </a:r>
          </a:p>
          <a:p>
            <a:r>
              <a:rPr lang="pl-PL" sz="1000" b="1" dirty="0" smtClean="0">
                <a:solidFill>
                  <a:srgbClr val="008000"/>
                </a:solidFill>
              </a:rPr>
              <a:t>Nie stwierdzono przekroczeń</a:t>
            </a:r>
            <a:endParaRPr lang="pl-PL" sz="1000" b="1" dirty="0">
              <a:solidFill>
                <a:srgbClr val="008000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782339" y="2996952"/>
            <a:ext cx="67687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b="1" dirty="0" smtClean="0">
                <a:solidFill>
                  <a:prstClr val="black"/>
                </a:solidFill>
              </a:rPr>
              <a:t>Pomiary krótkookresowe (</a:t>
            </a:r>
            <a:r>
              <a:rPr lang="pl-PL" altLang="pl-PL" sz="1000" b="1" dirty="0" err="1">
                <a:solidFill>
                  <a:prstClr val="black"/>
                </a:solidFill>
              </a:rPr>
              <a:t>L</a:t>
            </a:r>
            <a:r>
              <a:rPr lang="pl-PL" altLang="pl-PL" sz="1000" b="1" baseline="-25000" dirty="0" err="1">
                <a:solidFill>
                  <a:prstClr val="black"/>
                </a:solidFill>
              </a:rPr>
              <a:t>AeqD</a:t>
            </a:r>
            <a:r>
              <a:rPr lang="pl-PL" altLang="pl-PL" sz="1000" b="1" baseline="-25000" dirty="0">
                <a:solidFill>
                  <a:prstClr val="black"/>
                </a:solidFill>
              </a:rPr>
              <a:t> </a:t>
            </a:r>
            <a:r>
              <a:rPr lang="pl-PL" sz="1000" b="1" dirty="0">
                <a:solidFill>
                  <a:prstClr val="black"/>
                </a:solidFill>
              </a:rPr>
              <a:t>i </a:t>
            </a:r>
            <a:r>
              <a:rPr lang="pl-PL" altLang="pl-PL" sz="1000" b="1" dirty="0" err="1" smtClean="0">
                <a:solidFill>
                  <a:prstClr val="black"/>
                </a:solidFill>
              </a:rPr>
              <a:t>L</a:t>
            </a:r>
            <a:r>
              <a:rPr lang="pl-PL" altLang="pl-PL" sz="1000" b="1" baseline="-25000" dirty="0" err="1" smtClean="0">
                <a:solidFill>
                  <a:prstClr val="black"/>
                </a:solidFill>
              </a:rPr>
              <a:t>AeqN</a:t>
            </a:r>
            <a:r>
              <a:rPr lang="pl-PL" sz="1000" b="1" dirty="0" smtClean="0">
                <a:solidFill>
                  <a:prstClr val="black"/>
                </a:solidFill>
              </a:rPr>
              <a:t>)</a:t>
            </a:r>
            <a:r>
              <a:rPr lang="pl-PL" sz="1000" dirty="0" smtClean="0">
                <a:solidFill>
                  <a:prstClr val="black"/>
                </a:solidFill>
              </a:rPr>
              <a:t> prowadzono w 8 punktach w miejscowościach:  Świdnik, Nałęczów, Konstantynów dla wspólnego odcinka </a:t>
            </a:r>
            <a:r>
              <a:rPr lang="pl-PL" sz="1000" dirty="0">
                <a:solidFill>
                  <a:prstClr val="black"/>
                </a:solidFill>
              </a:rPr>
              <a:t>dróg wojewódzkich nr 811 i </a:t>
            </a:r>
            <a:r>
              <a:rPr lang="pl-PL" sz="1000" dirty="0" smtClean="0">
                <a:solidFill>
                  <a:prstClr val="black"/>
                </a:solidFill>
              </a:rPr>
              <a:t>698 oraz w m. Komarno (DW 811).</a:t>
            </a:r>
          </a:p>
          <a:p>
            <a:endParaRPr lang="pl-PL" sz="1000" dirty="0" smtClean="0">
              <a:solidFill>
                <a:prstClr val="black"/>
              </a:solidFill>
            </a:endParaRPr>
          </a:p>
          <a:p>
            <a:r>
              <a:rPr lang="pl-PL" sz="1000" b="1" dirty="0" smtClean="0">
                <a:solidFill>
                  <a:srgbClr val="FF0000"/>
                </a:solidFill>
              </a:rPr>
              <a:t>Najwyższe przekroczenie o 6 </a:t>
            </a:r>
            <a:r>
              <a:rPr lang="pl-PL" sz="1000" b="1" dirty="0" err="1" smtClean="0">
                <a:solidFill>
                  <a:srgbClr val="FF0000"/>
                </a:solidFill>
              </a:rPr>
              <a:t>dB</a:t>
            </a:r>
            <a:r>
              <a:rPr lang="pl-PL" sz="1000" b="1" dirty="0" smtClean="0">
                <a:solidFill>
                  <a:srgbClr val="FF0000"/>
                </a:solidFill>
              </a:rPr>
              <a:t> w dzień i 4,7 </a:t>
            </a:r>
            <a:r>
              <a:rPr lang="pl-PL" sz="1000" b="1" dirty="0" err="1" smtClean="0">
                <a:solidFill>
                  <a:srgbClr val="FF0000"/>
                </a:solidFill>
              </a:rPr>
              <a:t>dB</a:t>
            </a:r>
            <a:r>
              <a:rPr lang="pl-PL" sz="1000" b="1" dirty="0" smtClean="0">
                <a:solidFill>
                  <a:srgbClr val="FF0000"/>
                </a:solidFill>
              </a:rPr>
              <a:t> nocą, </a:t>
            </a:r>
            <a:r>
              <a:rPr lang="pl-PL" sz="1000" dirty="0" smtClean="0">
                <a:solidFill>
                  <a:prstClr val="black"/>
                </a:solidFill>
              </a:rPr>
              <a:t>stwierdzono </a:t>
            </a:r>
            <a:r>
              <a:rPr lang="pl-PL" sz="1000" b="1" dirty="0" smtClean="0">
                <a:solidFill>
                  <a:prstClr val="black"/>
                </a:solidFill>
              </a:rPr>
              <a:t>w Świdniku</a:t>
            </a:r>
            <a:r>
              <a:rPr lang="pl-PL" sz="1000" dirty="0" smtClean="0">
                <a:solidFill>
                  <a:prstClr val="black"/>
                </a:solidFill>
              </a:rPr>
              <a:t> przy ul. Lotników,  również </a:t>
            </a:r>
            <a:r>
              <a:rPr lang="pl-PL" sz="1000" b="1" dirty="0" smtClean="0">
                <a:solidFill>
                  <a:prstClr val="black"/>
                </a:solidFill>
              </a:rPr>
              <a:t>w Komarnie występowały </a:t>
            </a:r>
            <a:r>
              <a:rPr lang="pl-PL" sz="1000" b="1" dirty="0" smtClean="0">
                <a:solidFill>
                  <a:srgbClr val="FF0000"/>
                </a:solidFill>
              </a:rPr>
              <a:t>przekroczenia nocą o  ok. 5 </a:t>
            </a:r>
            <a:r>
              <a:rPr lang="pl-PL" sz="1000" b="1" dirty="0" err="1" smtClean="0">
                <a:solidFill>
                  <a:srgbClr val="FF0000"/>
                </a:solidFill>
              </a:rPr>
              <a:t>dB</a:t>
            </a:r>
            <a:r>
              <a:rPr lang="pl-PL" sz="1000" b="1" dirty="0" smtClean="0">
                <a:solidFill>
                  <a:srgbClr val="FF0000"/>
                </a:solidFill>
              </a:rPr>
              <a:t>.</a:t>
            </a:r>
          </a:p>
          <a:p>
            <a:endParaRPr lang="pl-PL" sz="1000" dirty="0" smtClean="0">
              <a:solidFill>
                <a:prstClr val="black"/>
              </a:solidFill>
            </a:endParaRPr>
          </a:p>
          <a:p>
            <a:r>
              <a:rPr lang="pl-PL" sz="1000" dirty="0" smtClean="0">
                <a:solidFill>
                  <a:prstClr val="black"/>
                </a:solidFill>
              </a:rPr>
              <a:t>W pozostałych przypadkach występowały niewielkie przekroczenia, bądź nie występowały w ogóle.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18" name="Prostokąt 7"/>
          <p:cNvSpPr>
            <a:spLocks noChangeArrowheads="1"/>
          </p:cNvSpPr>
          <p:nvPr/>
        </p:nvSpPr>
        <p:spPr bwMode="auto">
          <a:xfrm>
            <a:off x="321111" y="4437112"/>
            <a:ext cx="84661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900" b="1" dirty="0" smtClean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Wskaźniki</a:t>
            </a:r>
            <a:r>
              <a:rPr lang="pl-PL" altLang="pl-PL" sz="900" dirty="0" smtClean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 mające zastosowanie w prowadzeniu </a:t>
            </a:r>
            <a:r>
              <a:rPr lang="pl-PL" altLang="pl-PL" sz="900" b="1" dirty="0" smtClean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długookresowej polityki </a:t>
            </a:r>
            <a:r>
              <a:rPr lang="pl-PL" altLang="pl-PL" sz="900" dirty="0" smtClean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w zakresie ochrony środowiska przed hałasem, </a:t>
            </a:r>
            <a:endParaRPr lang="pl-PL" altLang="pl-PL" sz="900" dirty="0">
              <a:solidFill>
                <a:srgbClr val="B32C16">
                  <a:lumMod val="75000"/>
                </a:srgbClr>
              </a:solidFill>
              <a:latin typeface="Century Schoolbook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900" dirty="0" smtClean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w szczególności do sporządzania map akustycznych oraz programów ochrony środowiska przed hałasem: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l-PL" altLang="pl-PL" sz="900" dirty="0" smtClean="0">
              <a:solidFill>
                <a:srgbClr val="B32C16">
                  <a:lumMod val="75000"/>
                </a:srgbClr>
              </a:solidFill>
              <a:latin typeface="Century Schoolbook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900" b="1" dirty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 </a:t>
            </a:r>
            <a:r>
              <a:rPr lang="pl-PL" altLang="pl-PL" sz="900" b="1" dirty="0" smtClean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       - </a:t>
            </a:r>
            <a:r>
              <a:rPr lang="pl-PL" altLang="pl-PL" sz="900" b="1" dirty="0" smtClean="0">
                <a:solidFill>
                  <a:srgbClr val="FE8637">
                    <a:lumMod val="75000"/>
                  </a:srgbClr>
                </a:solidFill>
                <a:latin typeface="Century Schoolbook"/>
              </a:rPr>
              <a:t>L</a:t>
            </a:r>
            <a:r>
              <a:rPr lang="pl-PL" altLang="pl-PL" sz="900" b="1" baseline="-25000" dirty="0" smtClean="0">
                <a:solidFill>
                  <a:srgbClr val="FE8637">
                    <a:lumMod val="75000"/>
                  </a:srgbClr>
                </a:solidFill>
                <a:latin typeface="Century Schoolbook"/>
              </a:rPr>
              <a:t>DWN</a:t>
            </a:r>
            <a:r>
              <a:rPr lang="pl-PL" altLang="pl-PL" sz="900" b="1" dirty="0" smtClean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 – </a:t>
            </a:r>
            <a:r>
              <a:rPr lang="pl-PL" altLang="pl-PL" sz="900" dirty="0" smtClean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długookresowy średni poziom dźwięku A wyrażony w decybelach [</a:t>
            </a:r>
            <a:r>
              <a:rPr lang="pl-PL" altLang="pl-PL" sz="900" dirty="0" err="1" smtClean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dB</a:t>
            </a:r>
            <a:r>
              <a:rPr lang="pl-PL" altLang="pl-PL" sz="900" dirty="0" smtClean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], wyznaczony w ciągu wszystkich dób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900" dirty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 </a:t>
            </a:r>
            <a:r>
              <a:rPr lang="pl-PL" altLang="pl-PL" sz="900" dirty="0" smtClean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          w roku, z uwzględnieniem pory dnia od godz. 6.00 – 18.00, pory wieczoru od 	godz. 18.00 – 22.00 oraz pory nocy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900" dirty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 </a:t>
            </a:r>
            <a:r>
              <a:rPr lang="pl-PL" altLang="pl-PL" sz="900" dirty="0" smtClean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          od godz. 22.00 – 6.00,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900" b="1" dirty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 </a:t>
            </a:r>
            <a:r>
              <a:rPr lang="pl-PL" altLang="pl-PL" sz="900" b="1" dirty="0" smtClean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       - </a:t>
            </a:r>
            <a:r>
              <a:rPr lang="pl-PL" altLang="pl-PL" sz="900" b="1" dirty="0" smtClean="0">
                <a:solidFill>
                  <a:srgbClr val="FE8637">
                    <a:lumMod val="75000"/>
                  </a:srgbClr>
                </a:solidFill>
                <a:latin typeface="Century Schoolbook"/>
              </a:rPr>
              <a:t>L</a:t>
            </a:r>
            <a:r>
              <a:rPr lang="pl-PL" altLang="pl-PL" sz="900" b="1" baseline="-25000" dirty="0" smtClean="0">
                <a:solidFill>
                  <a:srgbClr val="FE8637">
                    <a:lumMod val="75000"/>
                  </a:srgbClr>
                </a:solidFill>
                <a:latin typeface="Century Schoolbook"/>
              </a:rPr>
              <a:t>N</a:t>
            </a:r>
            <a:r>
              <a:rPr lang="pl-PL" altLang="pl-PL" sz="900" b="1" dirty="0" smtClean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 - </a:t>
            </a:r>
            <a:r>
              <a:rPr lang="pl-PL" altLang="pl-PL" sz="900" dirty="0" smtClean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długookresowy średni poziom dźwięku A wyrażony w decybelach [</a:t>
            </a:r>
            <a:r>
              <a:rPr lang="pl-PL" altLang="pl-PL" sz="900" dirty="0" err="1" smtClean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dB</a:t>
            </a:r>
            <a:r>
              <a:rPr lang="pl-PL" altLang="pl-PL" sz="900" dirty="0" smtClean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], wyznaczony w ciągu wszystkich pór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900" dirty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 </a:t>
            </a:r>
            <a:r>
              <a:rPr lang="pl-PL" altLang="pl-PL" sz="900" dirty="0" smtClean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          nocy w roku od godz. 22.00-6.00.</a:t>
            </a:r>
          </a:p>
        </p:txBody>
      </p:sp>
      <p:sp>
        <p:nvSpPr>
          <p:cNvPr id="19" name="Prostokąt 2"/>
          <p:cNvSpPr>
            <a:spLocks noChangeArrowheads="1"/>
          </p:cNvSpPr>
          <p:nvPr/>
        </p:nvSpPr>
        <p:spPr bwMode="auto">
          <a:xfrm>
            <a:off x="234603" y="5661248"/>
            <a:ext cx="846091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900" b="1" dirty="0" smtClean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Wskaźniki dobowe</a:t>
            </a:r>
            <a:r>
              <a:rPr lang="pl-PL" altLang="pl-PL" sz="900" dirty="0" smtClean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, mające zastosowanie do ustalania i kontroli warunków korzystania ze środowiska w odniesieniu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900" dirty="0" smtClean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do jednej doby: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pl-PL" altLang="pl-PL" sz="900" dirty="0" smtClean="0">
              <a:solidFill>
                <a:srgbClr val="B32C16">
                  <a:lumMod val="75000"/>
                </a:srgbClr>
              </a:solidFill>
              <a:latin typeface="Century Schoolbook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900" b="1" dirty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 </a:t>
            </a:r>
            <a:r>
              <a:rPr lang="pl-PL" altLang="pl-PL" sz="900" b="1" dirty="0" smtClean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         - </a:t>
            </a:r>
            <a:r>
              <a:rPr lang="pl-PL" altLang="pl-PL" sz="900" b="1" dirty="0" err="1" smtClean="0">
                <a:solidFill>
                  <a:srgbClr val="FE8637">
                    <a:lumMod val="75000"/>
                  </a:srgbClr>
                </a:solidFill>
                <a:latin typeface="Century Schoolbook"/>
              </a:rPr>
              <a:t>L</a:t>
            </a:r>
            <a:r>
              <a:rPr lang="pl-PL" altLang="pl-PL" sz="900" b="1" baseline="-25000" dirty="0" err="1" smtClean="0">
                <a:solidFill>
                  <a:srgbClr val="FE8637">
                    <a:lumMod val="75000"/>
                  </a:srgbClr>
                </a:solidFill>
                <a:latin typeface="Century Schoolbook"/>
              </a:rPr>
              <a:t>AeqD</a:t>
            </a:r>
            <a:r>
              <a:rPr lang="pl-PL" altLang="pl-PL" sz="900" dirty="0" smtClean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 - równoważny poziom dźwięku A dla pory dnia, rozumianej jako przedział czasu od godz. 6.00 – 22.00,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900" b="1" dirty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 </a:t>
            </a:r>
            <a:r>
              <a:rPr lang="pl-PL" altLang="pl-PL" sz="900" b="1" dirty="0" smtClean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         - </a:t>
            </a:r>
            <a:r>
              <a:rPr lang="pl-PL" altLang="pl-PL" sz="900" b="1" dirty="0" err="1" smtClean="0">
                <a:solidFill>
                  <a:srgbClr val="FE8637">
                    <a:lumMod val="75000"/>
                  </a:srgbClr>
                </a:solidFill>
                <a:latin typeface="Century Schoolbook"/>
              </a:rPr>
              <a:t>L</a:t>
            </a:r>
            <a:r>
              <a:rPr lang="pl-PL" altLang="pl-PL" sz="900" b="1" baseline="-25000" dirty="0" err="1" smtClean="0">
                <a:solidFill>
                  <a:srgbClr val="FE8637">
                    <a:lumMod val="75000"/>
                  </a:srgbClr>
                </a:solidFill>
                <a:latin typeface="Century Schoolbook"/>
              </a:rPr>
              <a:t>AeqN</a:t>
            </a:r>
            <a:r>
              <a:rPr lang="pl-PL" altLang="pl-PL" sz="900" dirty="0" smtClean="0">
                <a:solidFill>
                  <a:srgbClr val="B32C16">
                    <a:lumMod val="75000"/>
                  </a:srgbClr>
                </a:solidFill>
                <a:latin typeface="Century Schoolbook"/>
              </a:rPr>
              <a:t> - równoważny poziom dźwięku A dla pory nocy, rozumianej jako przedział czasu od godz. 22.00 – 6.00.</a:t>
            </a:r>
          </a:p>
        </p:txBody>
      </p:sp>
    </p:spTree>
    <p:extLst>
      <p:ext uri="{BB962C8B-B14F-4D97-AF65-F5344CB8AC3E}">
        <p14:creationId xmlns:p14="http://schemas.microsoft.com/office/powerpoint/2010/main" val="25857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-295475" y="21744"/>
            <a:ext cx="9144000" cy="925761"/>
            <a:chOff x="0" y="1"/>
            <a:chExt cx="9144000" cy="925761"/>
          </a:xfrm>
        </p:grpSpPr>
        <p:sp>
          <p:nvSpPr>
            <p:cNvPr id="6" name="Prostokąt 5"/>
            <p:cNvSpPr/>
            <p:nvPr/>
          </p:nvSpPr>
          <p:spPr>
            <a:xfrm>
              <a:off x="0" y="1"/>
              <a:ext cx="9144000" cy="692696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prstClr val="white"/>
                </a:solidFill>
              </a:endParaRPr>
            </a:p>
          </p:txBody>
        </p:sp>
        <p:grpSp>
          <p:nvGrpSpPr>
            <p:cNvPr id="7" name="Grupa 6"/>
            <p:cNvGrpSpPr/>
            <p:nvPr/>
          </p:nvGrpSpPr>
          <p:grpSpPr>
            <a:xfrm>
              <a:off x="186978" y="171597"/>
              <a:ext cx="792088" cy="754165"/>
              <a:chOff x="251520" y="256559"/>
              <a:chExt cx="792088" cy="754165"/>
            </a:xfrm>
          </p:grpSpPr>
          <p:sp>
            <p:nvSpPr>
              <p:cNvPr id="9" name="Elipsa 8"/>
              <p:cNvSpPr/>
              <p:nvPr/>
            </p:nvSpPr>
            <p:spPr>
              <a:xfrm>
                <a:off x="251520" y="256559"/>
                <a:ext cx="792088" cy="75416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Picture 3" descr="C:\Users\wms\Documents\pelny_dostep\Geoportal_przekazane mapy\logo_wios\logowi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428" y="287404"/>
                <a:ext cx="727858" cy="666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pole tekstowe 7"/>
            <p:cNvSpPr txBox="1"/>
            <p:nvPr/>
          </p:nvSpPr>
          <p:spPr>
            <a:xfrm>
              <a:off x="1259632" y="249837"/>
              <a:ext cx="7128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FF6600"/>
                  </a:solidFill>
                  <a:cs typeface="AngsanaUPC" panose="02020603050405020304" pitchFamily="18" charset="-34"/>
                </a:rPr>
                <a:t>Wojewódzki Inspektorat Ochrony Środowiska w Lublinie</a:t>
              </a:r>
              <a:endParaRPr lang="pl-PL" b="1" dirty="0">
                <a:solidFill>
                  <a:srgbClr val="FF6600"/>
                </a:solidFill>
                <a:cs typeface="AngsanaUPC" panose="02020603050405020304" pitchFamily="18" charset="-34"/>
              </a:endParaRPr>
            </a:p>
          </p:txBody>
        </p:sp>
      </p:grpSp>
      <p:sp>
        <p:nvSpPr>
          <p:cNvPr id="12" name="pole tekstowe 11"/>
          <p:cNvSpPr txBox="1"/>
          <p:nvPr/>
        </p:nvSpPr>
        <p:spPr>
          <a:xfrm>
            <a:off x="2915815" y="762839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E8637">
                    <a:lumMod val="50000"/>
                  </a:srgbClr>
                </a:solidFill>
              </a:rPr>
              <a:t>Monitoring hałasu</a:t>
            </a:r>
            <a:endParaRPr lang="pl-PL" b="1" dirty="0">
              <a:solidFill>
                <a:srgbClr val="FE8637">
                  <a:lumMod val="50000"/>
                </a:srgbClr>
              </a:solidFill>
            </a:endParaRPr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117763"/>
              </p:ext>
            </p:extLst>
          </p:nvPr>
        </p:nvGraphicFramePr>
        <p:xfrm>
          <a:off x="395535" y="1556792"/>
          <a:ext cx="4737101" cy="3333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784"/>
                <a:gridCol w="751468"/>
                <a:gridCol w="760980"/>
                <a:gridCol w="1407160"/>
                <a:gridCol w="485778"/>
                <a:gridCol w="722931"/>
              </a:tblGrid>
              <a:tr h="285750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Czas odniesienia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 err="1">
                          <a:effectLst/>
                        </a:rPr>
                        <a:t>Laeq</a:t>
                      </a:r>
                      <a:r>
                        <a:rPr lang="pl-PL" sz="800" u="none" strike="noStrike" dirty="0">
                          <a:effectLst/>
                        </a:rPr>
                        <a:t>  [</a:t>
                      </a:r>
                      <a:r>
                        <a:rPr lang="pl-PL" sz="800" u="none" strike="noStrike" dirty="0" err="1">
                          <a:effectLst/>
                        </a:rPr>
                        <a:t>dB</a:t>
                      </a:r>
                      <a:r>
                        <a:rPr lang="pl-PL" sz="800" u="none" strike="noStrike" dirty="0">
                          <a:effectLst/>
                        </a:rPr>
                        <a:t>] wiosna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Przekroczenie [</a:t>
                      </a:r>
                      <a:r>
                        <a:rPr lang="pl-PL" sz="800" u="none" strike="noStrike" dirty="0" err="1">
                          <a:effectLst/>
                        </a:rPr>
                        <a:t>dB</a:t>
                      </a:r>
                      <a:r>
                        <a:rPr lang="pl-PL" sz="800" u="none" strike="noStrike" dirty="0">
                          <a:effectLst/>
                        </a:rPr>
                        <a:t>] wiosna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Nazwa obiektu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 err="1">
                          <a:effectLst/>
                        </a:rPr>
                        <a:t>Laeq</a:t>
                      </a:r>
                      <a:r>
                        <a:rPr lang="pl-PL" sz="800" u="none" strike="noStrike" dirty="0">
                          <a:effectLst/>
                        </a:rPr>
                        <a:t> [</a:t>
                      </a:r>
                      <a:r>
                        <a:rPr lang="pl-PL" sz="800" u="none" strike="noStrike" dirty="0" err="1">
                          <a:effectLst/>
                        </a:rPr>
                        <a:t>dB</a:t>
                      </a:r>
                      <a:r>
                        <a:rPr lang="pl-PL" sz="800" u="none" strike="noStrike" dirty="0">
                          <a:effectLst/>
                        </a:rPr>
                        <a:t>] jesień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Przekroczenie [</a:t>
                      </a:r>
                      <a:r>
                        <a:rPr lang="pl-PL" sz="800" u="none" strike="noStrike" dirty="0" err="1">
                          <a:effectLst/>
                        </a:rPr>
                        <a:t>dB</a:t>
                      </a:r>
                      <a:r>
                        <a:rPr lang="pl-PL" sz="800" u="none" strike="noStrike" dirty="0">
                          <a:effectLst/>
                        </a:rPr>
                        <a:t>] jesień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Dzień 16h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65,40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0,40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Komarno, DW 811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65,20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0,20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Noc 8h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 dirty="0">
                          <a:effectLst/>
                        </a:rPr>
                        <a:t>60,70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4,70</a:t>
                      </a:r>
                      <a:endParaRPr lang="pl-PL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61,20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5,20</a:t>
                      </a:r>
                      <a:endParaRPr lang="pl-PL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Dzień 16h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64,20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0,00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Konstantynów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65,40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 dirty="0">
                          <a:effectLst/>
                        </a:rPr>
                        <a:t>0,40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Noc 8h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59,00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3,00</a:t>
                      </a:r>
                      <a:endParaRPr lang="pl-PL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59,30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3,30</a:t>
                      </a:r>
                      <a:endParaRPr lang="pl-PL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Dzień 16h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62,70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0,00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Nałęczów, ul. 1-go Maja 6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62,30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0,00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Noc 8h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57,30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1,30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55,40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0,00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Dzień 16h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63,90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2,90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Nałęczów, ul. Armatnia Góra - Termy Pałacowe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 dirty="0">
                          <a:effectLst/>
                        </a:rPr>
                        <a:t>64,60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3,60</a:t>
                      </a:r>
                      <a:endParaRPr lang="pl-PL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Noc 8h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53,50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0,00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55,70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 dirty="0">
                          <a:effectLst/>
                        </a:rPr>
                        <a:t>0,00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Dzień 16h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64,30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3,30</a:t>
                      </a:r>
                      <a:endParaRPr lang="pl-PL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Nałęczów, ul. Kolejowa 9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62,40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1,40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Noc 8h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56,90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0,90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54,20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0,00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Dzień 16h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65,60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4,60</a:t>
                      </a:r>
                      <a:endParaRPr lang="pl-PL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Świdnik, Al. Lotników 35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67,00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6,00</a:t>
                      </a:r>
                      <a:endParaRPr lang="pl-PL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Noc 8h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60,70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4,70</a:t>
                      </a:r>
                      <a:endParaRPr lang="pl-PL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55,70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0,00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Dzień 16h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63,00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0,00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Świdnik, ul. Racławicka 13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65,80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0,80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Noc 8h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56,10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0,10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57,80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 dirty="0">
                          <a:effectLst/>
                        </a:rPr>
                        <a:t>1,80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Dzień 16h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65,40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0,40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Świdnik, ul. Racławicka 39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65,70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0,70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Noc 8h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58,00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2,00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57,10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 dirty="0">
                          <a:effectLst/>
                        </a:rPr>
                        <a:t>1,10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20" name="pole tekstowe 19"/>
          <p:cNvSpPr txBox="1"/>
          <p:nvPr/>
        </p:nvSpPr>
        <p:spPr>
          <a:xfrm>
            <a:off x="395535" y="1262178"/>
            <a:ext cx="5040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prstClr val="black"/>
                </a:solidFill>
              </a:rPr>
              <a:t>Wyniki pomiarów krótkookresowych prowadzonych przez WIOŚ </a:t>
            </a:r>
            <a:r>
              <a:rPr lang="pl-PL" sz="1000" dirty="0">
                <a:solidFill>
                  <a:prstClr val="black"/>
                </a:solidFill>
              </a:rPr>
              <a:t>w 2015 r. 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95939"/>
              </p:ext>
            </p:extLst>
          </p:nvPr>
        </p:nvGraphicFramePr>
        <p:xfrm>
          <a:off x="395535" y="5445224"/>
          <a:ext cx="6742834" cy="1224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0187"/>
                <a:gridCol w="1466078"/>
                <a:gridCol w="936104"/>
                <a:gridCol w="1008112"/>
                <a:gridCol w="2422353"/>
              </a:tblGrid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 smtClean="0">
                          <a:effectLst/>
                        </a:rPr>
                        <a:t>Wskaźnik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Wartość wskaźnika </a:t>
                      </a:r>
                      <a:r>
                        <a:rPr lang="pl-PL" sz="800" u="none" strike="noStrike" dirty="0" smtClean="0">
                          <a:effectLst/>
                        </a:rPr>
                        <a:t>d </a:t>
                      </a:r>
                      <a:r>
                        <a:rPr lang="pl-PL" sz="800" u="none" strike="noStrike" dirty="0">
                          <a:effectLst/>
                        </a:rPr>
                        <a:t>[</a:t>
                      </a:r>
                      <a:r>
                        <a:rPr lang="pl-PL" sz="800" u="none" strike="noStrike" dirty="0" err="1">
                          <a:effectLst/>
                        </a:rPr>
                        <a:t>dB</a:t>
                      </a:r>
                      <a:r>
                        <a:rPr lang="pl-PL" sz="800" u="none" strike="noStrike" dirty="0">
                          <a:effectLst/>
                        </a:rPr>
                        <a:t>]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Wartość dopuszczalna </a:t>
                      </a:r>
                      <a:r>
                        <a:rPr lang="pl-PL" sz="800" u="none" strike="noStrike" dirty="0" smtClean="0">
                          <a:effectLst/>
                        </a:rPr>
                        <a:t>[</a:t>
                      </a:r>
                      <a:r>
                        <a:rPr lang="pl-PL" sz="800" u="none" strike="noStrike" dirty="0" err="1">
                          <a:effectLst/>
                        </a:rPr>
                        <a:t>dB</a:t>
                      </a:r>
                      <a:r>
                        <a:rPr lang="pl-PL" sz="800" u="none" strike="noStrike" dirty="0">
                          <a:effectLst/>
                        </a:rPr>
                        <a:t>]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Wartość przekroczenia </a:t>
                      </a:r>
                      <a:r>
                        <a:rPr lang="pl-PL" sz="800" u="none" strike="noStrike" dirty="0" smtClean="0">
                          <a:effectLst/>
                        </a:rPr>
                        <a:t>[</a:t>
                      </a:r>
                      <a:r>
                        <a:rPr lang="pl-PL" sz="800" u="none" strike="noStrike" dirty="0" err="1">
                          <a:effectLst/>
                        </a:rPr>
                        <a:t>dB</a:t>
                      </a:r>
                      <a:r>
                        <a:rPr lang="pl-PL" sz="800" u="none" strike="noStrike" dirty="0">
                          <a:effectLst/>
                        </a:rPr>
                        <a:t>]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Nazwa obiektu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LDWN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64,10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68,00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0,00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Świdnik, ul. Niepodległości 11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LDWN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65,80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68,00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0,00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Nałęczów, ul. Bochotnica 22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LN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55,00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59,00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0,00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Świdnik, ul. Niepodległości 11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44016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LN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56,40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59,00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0,00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Nałęczów, ul. Bochotnica 22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562356" y="5085184"/>
            <a:ext cx="5040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prstClr val="black"/>
                </a:solidFill>
              </a:rPr>
              <a:t>Wyniki pomiarów długookresowych prowadzonych przez WIOŚ </a:t>
            </a:r>
            <a:r>
              <a:rPr lang="pl-PL" sz="1000" dirty="0">
                <a:solidFill>
                  <a:prstClr val="black"/>
                </a:solidFill>
              </a:rPr>
              <a:t>w 2015 r. </a:t>
            </a:r>
          </a:p>
        </p:txBody>
      </p:sp>
      <p:pic>
        <p:nvPicPr>
          <p:cNvPr id="14" name="Picture 2" descr="http://www.envisys.com.au/uploads/3/8/3/8/38389029/5466318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2816"/>
            <a:ext cx="2329344" cy="281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24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1"/>
            <a:ext cx="9144000" cy="69269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/>
          </a:p>
        </p:txBody>
      </p:sp>
      <p:pic>
        <p:nvPicPr>
          <p:cNvPr id="7" name="Picture 3" descr="C:\Users\wms\Documents\pelny_dostep\Geoportal_przekazane mapy\logo_wios\logowi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6" y="202442"/>
            <a:ext cx="727858" cy="6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259632" y="249837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6600"/>
                </a:solidFill>
                <a:latin typeface="+mj-lt"/>
                <a:cs typeface="AngsanaUPC" panose="02020603050405020304" pitchFamily="18" charset="-34"/>
              </a:rPr>
              <a:t>Wojewódzki Inspektorat Ochrony Środowiska w Lublinie</a:t>
            </a:r>
            <a:endParaRPr lang="pl-PL" b="1" dirty="0">
              <a:solidFill>
                <a:srgbClr val="FF6600"/>
              </a:solidFill>
              <a:latin typeface="+mj-lt"/>
              <a:cs typeface="AngsanaUPC" panose="02020603050405020304" pitchFamily="18" charset="-34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825190" y="849322"/>
            <a:ext cx="484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Monitoring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pól elektromagnetycznych </a:t>
            </a:r>
          </a:p>
        </p:txBody>
      </p:sp>
      <p:sp>
        <p:nvSpPr>
          <p:cNvPr id="9" name="Prostokąt 1"/>
          <p:cNvSpPr>
            <a:spLocks noChangeArrowheads="1"/>
          </p:cNvSpPr>
          <p:nvPr/>
        </p:nvSpPr>
        <p:spPr bwMode="auto">
          <a:xfrm>
            <a:off x="395536" y="1513843"/>
            <a:ext cx="81705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pl-PL" altLang="pl-PL" sz="1600" dirty="0" smtClean="0">
                <a:latin typeface="Century Schoolbook" panose="02040604050505020304" pitchFamily="18" charset="0"/>
              </a:rPr>
              <a:t>Oceny poziomu pól elektromagnetycznych w środowisku i obserwacji zmian dokonuje się w ramach PMŚ, wojewódzki inspektor ochrony środowiska prowadzi okresowe badania PEM zgodnie z art. 123 ust. 1,2 ustawy Prawo ochrony środowiska</a:t>
            </a:r>
          </a:p>
        </p:txBody>
      </p:sp>
      <p:sp>
        <p:nvSpPr>
          <p:cNvPr id="10" name="Prostokąt 3"/>
          <p:cNvSpPr>
            <a:spLocks noChangeArrowheads="1"/>
          </p:cNvSpPr>
          <p:nvPr/>
        </p:nvSpPr>
        <p:spPr bwMode="auto">
          <a:xfrm>
            <a:off x="540691" y="2747792"/>
            <a:ext cx="741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>
                <a:latin typeface="Century Schoolbook" panose="02040604050505020304" pitchFamily="18" charset="0"/>
              </a:rPr>
              <a:t>Pomiary pól elektromagnetycznych w środowisku prowadzi się  w oparciu </a:t>
            </a:r>
            <a:br>
              <a:rPr lang="pl-PL" altLang="pl-PL" sz="1600" dirty="0">
                <a:latin typeface="Century Schoolbook" panose="02040604050505020304" pitchFamily="18" charset="0"/>
              </a:rPr>
            </a:br>
            <a:r>
              <a:rPr lang="pl-PL" altLang="pl-PL" sz="1600" dirty="0">
                <a:latin typeface="Century Schoolbook" panose="02040604050505020304" pitchFamily="18" charset="0"/>
              </a:rPr>
              <a:t>o rozporządzenie Ministra Środowiska z dnia 12 listopada </a:t>
            </a:r>
            <a:r>
              <a:rPr lang="pl-PL" altLang="pl-PL" sz="1600" dirty="0" smtClean="0">
                <a:latin typeface="Century Schoolbook" panose="02040604050505020304" pitchFamily="18" charset="0"/>
              </a:rPr>
              <a:t>2007 r</a:t>
            </a:r>
            <a:r>
              <a:rPr lang="pl-PL" altLang="pl-PL" sz="1600" i="1" dirty="0">
                <a:latin typeface="Century Schoolbook" panose="02040604050505020304" pitchFamily="18" charset="0"/>
              </a:rPr>
              <a:t>. </a:t>
            </a:r>
            <a:br>
              <a:rPr lang="pl-PL" altLang="pl-PL" sz="1600" i="1" dirty="0">
                <a:latin typeface="Century Schoolbook" panose="02040604050505020304" pitchFamily="18" charset="0"/>
              </a:rPr>
            </a:br>
            <a:r>
              <a:rPr lang="pl-PL" altLang="pl-PL" sz="1600" i="1" dirty="0">
                <a:latin typeface="Century Schoolbook" panose="02040604050505020304" pitchFamily="18" charset="0"/>
              </a:rPr>
              <a:t>w sprawie zakresu i sposobu prowadzenia okresowych badań poziomów pól elektromagnetycznych w środowisku </a:t>
            </a:r>
            <a:r>
              <a:rPr lang="pl-PL" altLang="pl-PL" sz="1600" dirty="0">
                <a:latin typeface="Century Schoolbook" panose="02040604050505020304" pitchFamily="18" charset="0"/>
              </a:rPr>
              <a:t>(Dz. U. z 2007 r. Nr 221, poz. 1645</a:t>
            </a:r>
            <a:r>
              <a:rPr lang="pl-PL" altLang="pl-PL" sz="1600" dirty="0" smtClean="0">
                <a:latin typeface="Century Schoolbook" panose="02040604050505020304" pitchFamily="18" charset="0"/>
              </a:rPr>
              <a:t>)</a:t>
            </a:r>
            <a:endParaRPr lang="pl-PL" altLang="pl-PL" sz="1600" dirty="0">
              <a:latin typeface="Century Schoolbook" panose="02040604050505020304" pitchFamily="18" charset="0"/>
            </a:endParaRPr>
          </a:p>
        </p:txBody>
      </p:sp>
      <p:pic>
        <p:nvPicPr>
          <p:cNvPr id="11" name="Picture 7" descr="C:\Users\wms\Documents\Renata\Raporty\Raport_2014\Gotowe_PEM\Zdjęcia\DSCN06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4059872"/>
            <a:ext cx="3075276" cy="230645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3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1"/>
            <a:ext cx="9144000" cy="69269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/>
          </a:p>
        </p:txBody>
      </p:sp>
      <p:pic>
        <p:nvPicPr>
          <p:cNvPr id="7" name="Picture 3" descr="C:\Users\wms\Documents\pelny_dostep\Geoportal_przekazane mapy\logo_wios\logowi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6" y="202442"/>
            <a:ext cx="727858" cy="6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259632" y="249837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6600"/>
                </a:solidFill>
                <a:latin typeface="+mj-lt"/>
                <a:cs typeface="AngsanaUPC" panose="02020603050405020304" pitchFamily="18" charset="-34"/>
              </a:rPr>
              <a:t>Wojewódzki Inspektorat Ochrony Środowiska w Lublinie</a:t>
            </a:r>
            <a:endParaRPr lang="pl-PL" b="1" dirty="0">
              <a:solidFill>
                <a:srgbClr val="FF6600"/>
              </a:solidFill>
              <a:latin typeface="+mj-lt"/>
              <a:cs typeface="AngsanaUPC" panose="02020603050405020304" pitchFamily="18" charset="-34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835696" y="741096"/>
            <a:ext cx="484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Monitoring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pól elektromagnetycznych </a:t>
            </a:r>
          </a:p>
        </p:txBody>
      </p:sp>
      <p:sp>
        <p:nvSpPr>
          <p:cNvPr id="9" name="Prostokąt 8"/>
          <p:cNvSpPr/>
          <p:nvPr/>
        </p:nvSpPr>
        <p:spPr>
          <a:xfrm>
            <a:off x="689530" y="1556792"/>
            <a:ext cx="7561262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1600" dirty="0" smtClean="0"/>
              <a:t>Zgodnie z w/w rozporządzeniem </a:t>
            </a:r>
            <a:r>
              <a:rPr lang="pl-PL" sz="1600" dirty="0"/>
              <a:t>corocznie wykonuje się pomiary PEM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w  </a:t>
            </a:r>
            <a:r>
              <a:rPr lang="pl-PL" sz="1600" dirty="0"/>
              <a:t>15 punktów na  każdej z trzech kategorii terenów: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w centralnych dzielnicach lub osiedlach miast o liczbie mieszkańców przekraczającej 50 tys.,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w pozostałych miastach,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na terenach wiejskich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9530" y="3429000"/>
            <a:ext cx="8137525" cy="107721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 smtClean="0">
                <a:latin typeface="+mn-lt"/>
              </a:rPr>
              <a:t>W 2015 r. pomiary promieniowania elektromagnetycznego na obszarze </a:t>
            </a:r>
            <a:br>
              <a:rPr lang="pl-PL" altLang="pl-PL" sz="1600" dirty="0" smtClean="0">
                <a:latin typeface="+mn-lt"/>
              </a:rPr>
            </a:br>
            <a:r>
              <a:rPr lang="pl-PL" altLang="pl-PL" sz="1600" dirty="0" smtClean="0">
                <a:latin typeface="+mn-lt"/>
              </a:rPr>
              <a:t>województwa lubelskiego przeprowadzono w 45 punktach pomiarowych usytuowanych w dostępnych dla ludności miejscach  </a:t>
            </a:r>
            <a:r>
              <a:rPr lang="pl-PL" altLang="pl-PL" sz="1600" dirty="0">
                <a:latin typeface="+mn-lt"/>
              </a:rPr>
              <a:t>po 15 punktów pomiarowych dla każdego z  trzech kategorii </a:t>
            </a:r>
            <a:r>
              <a:rPr lang="pl-PL" altLang="pl-PL" sz="1600" dirty="0" smtClean="0">
                <a:latin typeface="+mn-lt"/>
              </a:rPr>
              <a:t>terenów</a:t>
            </a:r>
            <a:endParaRPr lang="pl-PL" altLang="pl-PL" sz="16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8194" name="Picture 2" descr="C:\Users\wms\Documents\Renata\Raporty\Raport_2014\Zdjęcia\WP_20130918_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5" y="4797152"/>
            <a:ext cx="3151184" cy="177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51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1"/>
            <a:ext cx="9144000" cy="69269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/>
          </a:p>
        </p:txBody>
      </p:sp>
      <p:pic>
        <p:nvPicPr>
          <p:cNvPr id="7" name="Picture 3" descr="C:\Users\wms\Documents\pelny_dostep\Geoportal_przekazane mapy\logo_wios\logowi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6" y="202442"/>
            <a:ext cx="727858" cy="6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259632" y="249837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6600"/>
                </a:solidFill>
                <a:latin typeface="+mj-lt"/>
                <a:cs typeface="AngsanaUPC" panose="02020603050405020304" pitchFamily="18" charset="-34"/>
              </a:rPr>
              <a:t>Wojewódzki Inspektorat Ochrony Środowiska w Lublinie</a:t>
            </a:r>
            <a:endParaRPr lang="pl-PL" b="1" dirty="0">
              <a:solidFill>
                <a:srgbClr val="FF6600"/>
              </a:solidFill>
              <a:latin typeface="+mj-lt"/>
              <a:cs typeface="AngsanaUPC" panose="02020603050405020304" pitchFamily="18" charset="-34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835696" y="741096"/>
            <a:ext cx="484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Monitoring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pól elektromagnetycznych 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95288" y="1484784"/>
            <a:ext cx="8280400" cy="116955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400" dirty="0">
                <a:latin typeface="Century Schoolbook" panose="02040604050505020304" pitchFamily="18" charset="0"/>
              </a:rPr>
              <a:t>Analiza wyników badań PEM przeprowadzonych na obszarze województwa w 2015 r. nie wykazała przekroczeń dopuszczalnej wartości składowej elektrycznej pola elektromagnetycznego wynoszącej </a:t>
            </a:r>
            <a:br>
              <a:rPr lang="pl-PL" altLang="pl-PL" sz="1400" dirty="0">
                <a:latin typeface="Century Schoolbook" panose="02040604050505020304" pitchFamily="18" charset="0"/>
              </a:rPr>
            </a:br>
            <a:r>
              <a:rPr lang="pl-PL" altLang="pl-PL" sz="1400" dirty="0">
                <a:latin typeface="Century Schoolbook" panose="02040604050505020304" pitchFamily="18" charset="0"/>
              </a:rPr>
              <a:t>7 V/m, określonej w rozporządzeniu Ministra Środowiska</a:t>
            </a:r>
            <a:r>
              <a:rPr lang="pl-PL" altLang="pl-PL" sz="1400" i="1" dirty="0">
                <a:latin typeface="Century Schoolbook" panose="02040604050505020304" pitchFamily="18" charset="0"/>
              </a:rPr>
              <a:t> </a:t>
            </a:r>
            <a:r>
              <a:rPr lang="pl-PL" altLang="pl-PL" sz="1400" dirty="0">
                <a:latin typeface="Century Schoolbook" panose="02040604050505020304" pitchFamily="18" charset="0"/>
              </a:rPr>
              <a:t>z dnia 30 października 2003 r. </a:t>
            </a:r>
            <a:r>
              <a:rPr lang="pl-PL" altLang="pl-PL" sz="1400" i="1" dirty="0">
                <a:latin typeface="Century Schoolbook" panose="02040604050505020304" pitchFamily="18" charset="0"/>
              </a:rPr>
              <a:t>w sprawie dopuszczalnych poziomów pól elektromagnetycznych w środowisku oraz sposobów sprawdzania dotrzymania tych poziomów (Dz. U. Nr 192, poz. 1883</a:t>
            </a:r>
            <a:r>
              <a:rPr lang="pl-PL" altLang="pl-PL" sz="1400" dirty="0" smtClean="0">
                <a:latin typeface="Century Schoolbook" panose="02040604050505020304" pitchFamily="18" charset="0"/>
              </a:rPr>
              <a:t>)  </a:t>
            </a:r>
            <a:endParaRPr lang="pl-PL" altLang="pl-PL" sz="1400" dirty="0">
              <a:latin typeface="Century Schoolbook" panose="02040604050505020304" pitchFamily="18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761501" y="3140968"/>
            <a:ext cx="7620997" cy="5847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>
                <a:latin typeface="+mn-lt"/>
              </a:rPr>
              <a:t>Średnie wartości składowej elektrycznej dla poszczególnych kategorii terenów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>
                <a:latin typeface="+mn-lt"/>
              </a:rPr>
              <a:t>w 2015 r. na terenie województwa lubelskiego (źródło: WIOŚ) </a:t>
            </a:r>
          </a:p>
        </p:txBody>
      </p:sp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154849"/>
              </p:ext>
            </p:extLst>
          </p:nvPr>
        </p:nvGraphicFramePr>
        <p:xfrm>
          <a:off x="1909762" y="4077072"/>
          <a:ext cx="451485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46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6725" y="3429000"/>
            <a:ext cx="8064500" cy="194468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l-PL" altLang="pl-PL" sz="1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W danych WIOŚ 2014 r. na terenie województwa </a:t>
            </a:r>
            <a:r>
              <a:rPr lang="pl-PL" altLang="pl-PL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eksploatowano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37 składowisk odpadów </a:t>
            </a:r>
            <a:r>
              <a:rPr lang="pl-PL" altLang="pl-PL" sz="1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innych niż niebezpieczne i obojętne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sz="1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przyjmujących odpady komunalne.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altLang="pl-PL" sz="18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sz="1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Na podstawie stosownych decyzji administracyjnych do końca 2014 r.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sz="1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wyłączono z eksploatacji 22 składowiska.</a:t>
            </a:r>
          </a:p>
        </p:txBody>
      </p:sp>
      <p:pic>
        <p:nvPicPr>
          <p:cNvPr id="5124" name="Picture 4" descr="DSCF34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45023"/>
            <a:ext cx="2663825" cy="1998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0" y="1"/>
            <a:ext cx="9144000" cy="69269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/>
          </a:p>
        </p:txBody>
      </p:sp>
      <p:pic>
        <p:nvPicPr>
          <p:cNvPr id="7" name="Picture 3" descr="C:\Users\wms\Documents\pelny_dostep\Geoportal_przekazane mapy\logo_wios\logowi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6" y="202442"/>
            <a:ext cx="727858" cy="6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259632" y="249837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6600"/>
                </a:solidFill>
                <a:latin typeface="+mj-lt"/>
                <a:cs typeface="AngsanaUPC" panose="02020603050405020304" pitchFamily="18" charset="-34"/>
              </a:rPr>
              <a:t>Wojewódzki Inspektorat Ochrony Środowiska w Lublinie</a:t>
            </a:r>
            <a:endParaRPr lang="pl-PL" b="1" dirty="0">
              <a:solidFill>
                <a:srgbClr val="FF6600"/>
              </a:solidFill>
              <a:latin typeface="+mj-lt"/>
              <a:cs typeface="AngsanaUPC" panose="02020603050405020304" pitchFamily="18" charset="-34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971600" y="1124744"/>
            <a:ext cx="44656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Ochrona powierzchni ziemi</a:t>
            </a:r>
          </a:p>
        </p:txBody>
      </p:sp>
    </p:spTree>
    <p:extLst>
      <p:ext uri="{BB962C8B-B14F-4D97-AF65-F5344CB8AC3E}">
        <p14:creationId xmlns:p14="http://schemas.microsoft.com/office/powerpoint/2010/main" val="370574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04641" y="2132856"/>
            <a:ext cx="8640762" cy="353943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pl-PL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Tahoma" pitchFamily="34" charset="0"/>
              </a:rPr>
              <a:t>Zgodnie z „Planem gospodarowania odpadami dla województwa lubelskiego” </a:t>
            </a:r>
          </a:p>
          <a:p>
            <a:pPr eaLnBrk="1" hangingPunct="1"/>
            <a:r>
              <a:rPr lang="pl-PL" altLang="pl-PL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Tahoma" pitchFamily="34" charset="0"/>
              </a:rPr>
              <a:t>obszar województwa został podzielony na  9 regionów. </a:t>
            </a:r>
          </a:p>
          <a:p>
            <a:pPr eaLnBrk="1" hangingPunct="1"/>
            <a:endParaRPr lang="pl-PL" altLang="pl-PL" sz="1600" dirty="0">
              <a:solidFill>
                <a:schemeClr val="accent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eaLnBrk="1" hangingPunct="1"/>
            <a:endParaRPr lang="pl-PL" altLang="pl-PL" sz="1600" dirty="0">
              <a:solidFill>
                <a:schemeClr val="accent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eaLnBrk="1" hangingPunct="1"/>
            <a:r>
              <a:rPr lang="pl-PL" altLang="pl-PL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Tahoma" pitchFamily="34" charset="0"/>
              </a:rPr>
              <a:t>W 2014 r. na ich terenie funkcjonowało 14 regionalnych instalacji przetwarzania odpadów komunalnych (RIPOK)  w tym:</a:t>
            </a:r>
          </a:p>
          <a:p>
            <a:pPr eaLnBrk="1" hangingPunct="1"/>
            <a:endParaRPr lang="pl-PL" altLang="pl-PL" sz="1600" dirty="0">
              <a:solidFill>
                <a:schemeClr val="accent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pl-PL" altLang="pl-PL" sz="16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ahoma" pitchFamily="34" charset="0"/>
              </a:rPr>
              <a:t> 8 </a:t>
            </a:r>
            <a:r>
              <a:rPr lang="pl-PL" altLang="pl-PL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Tahoma" pitchFamily="34" charset="0"/>
              </a:rPr>
              <a:t>instalacji typu A - instalacje do mechaniczno-biologicznego przetwarzania zmieszanych odpadów    komunalnych, </a:t>
            </a:r>
          </a:p>
          <a:p>
            <a:pPr eaLnBrk="1" hangingPunct="1">
              <a:buFont typeface="Arial" charset="0"/>
              <a:buChar char="•"/>
            </a:pPr>
            <a:endParaRPr lang="pl-PL" altLang="pl-PL" sz="1600" dirty="0">
              <a:solidFill>
                <a:schemeClr val="accent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pl-PL" altLang="pl-PL" sz="16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ahoma" pitchFamily="34" charset="0"/>
              </a:rPr>
              <a:t> 2 </a:t>
            </a:r>
            <a:r>
              <a:rPr lang="pl-PL" altLang="pl-PL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Tahoma" pitchFamily="34" charset="0"/>
              </a:rPr>
              <a:t>instalacje typu B - instalacje do przetwarzania selektywnie zebranych odpadów </a:t>
            </a:r>
            <a:r>
              <a:rPr lang="pl-PL" altLang="pl-PL" sz="16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ahoma" pitchFamily="34" charset="0"/>
              </a:rPr>
              <a:t> zielonych</a:t>
            </a:r>
            <a:endParaRPr lang="pl-PL" altLang="pl-PL" sz="1600" dirty="0">
              <a:solidFill>
                <a:schemeClr val="accent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pl-PL" altLang="pl-PL" sz="1600" dirty="0">
              <a:solidFill>
                <a:schemeClr val="accent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pl-PL" altLang="pl-PL" sz="16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ahoma" pitchFamily="34" charset="0"/>
              </a:rPr>
              <a:t> 4 </a:t>
            </a:r>
            <a:r>
              <a:rPr lang="pl-PL" altLang="pl-PL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Tahoma" pitchFamily="34" charset="0"/>
              </a:rPr>
              <a:t>instalacje typu C - instalacje do składowania odpadów.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0" y="1"/>
            <a:ext cx="9144000" cy="69269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/>
          </a:p>
        </p:txBody>
      </p:sp>
      <p:pic>
        <p:nvPicPr>
          <p:cNvPr id="6" name="Picture 3" descr="C:\Users\wms\Documents\pelny_dostep\Geoportal_przekazane mapy\logo_wios\logowi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6" y="202442"/>
            <a:ext cx="727858" cy="6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1259632" y="249837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6600"/>
                </a:solidFill>
                <a:latin typeface="+mj-lt"/>
                <a:cs typeface="AngsanaUPC" panose="02020603050405020304" pitchFamily="18" charset="-34"/>
              </a:rPr>
              <a:t>Wojewódzki Inspektorat Ochrony Środowiska w Lublinie</a:t>
            </a:r>
            <a:endParaRPr lang="pl-PL" b="1" dirty="0">
              <a:solidFill>
                <a:srgbClr val="FF6600"/>
              </a:solidFill>
              <a:latin typeface="+mj-lt"/>
              <a:cs typeface="AngsanaUPC" panose="02020603050405020304" pitchFamily="18" charset="-34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15616" y="980728"/>
            <a:ext cx="44656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Ochrona powierzchni ziemi</a:t>
            </a:r>
          </a:p>
        </p:txBody>
      </p:sp>
    </p:spTree>
    <p:extLst>
      <p:ext uri="{BB962C8B-B14F-4D97-AF65-F5344CB8AC3E}">
        <p14:creationId xmlns:p14="http://schemas.microsoft.com/office/powerpoint/2010/main" val="287024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idx="1"/>
          </p:nvPr>
        </p:nvSpPr>
        <p:spPr>
          <a:xfrm>
            <a:off x="755650" y="1916113"/>
            <a:ext cx="8208963" cy="936625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pl-PL" altLang="pl-PL" sz="1600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Monitoring wokół składowisk odpadów prowadzą zarządzający obiektami w oparciu </a:t>
            </a:r>
            <a:br>
              <a:rPr lang="pl-PL" altLang="pl-PL" sz="1600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</a:br>
            <a:r>
              <a:rPr lang="pl-PL" altLang="pl-PL" sz="1600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o rozporządzenie Ministra Środowiska z dnia 30 kwietnia 2013 r. </a:t>
            </a:r>
            <a:r>
              <a:rPr lang="pl-PL" altLang="pl-PL" sz="1600" i="1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w sprawie składowisk odpadów </a:t>
            </a:r>
            <a:r>
              <a:rPr lang="pl-PL" altLang="pl-PL" sz="1600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  <a:t>(Dz. U. poz. 523)</a:t>
            </a:r>
            <a:br>
              <a:rPr lang="pl-PL" altLang="pl-PL" sz="1600" dirty="0" smtClean="0">
                <a:solidFill>
                  <a:schemeClr val="accent2">
                    <a:lumMod val="50000"/>
                  </a:schemeClr>
                </a:solidFill>
                <a:cs typeface="Tahoma" pitchFamily="34" charset="0"/>
              </a:rPr>
            </a:br>
            <a:endParaRPr lang="pl-PL" altLang="pl-PL" sz="1600" dirty="0" smtClean="0">
              <a:solidFill>
                <a:schemeClr val="accent2">
                  <a:lumMod val="50000"/>
                </a:schemeClr>
              </a:solidFill>
              <a:cs typeface="Tahoma" pitchFamily="34" charset="0"/>
            </a:endParaRPr>
          </a:p>
        </p:txBody>
      </p:sp>
      <p:sp>
        <p:nvSpPr>
          <p:cNvPr id="7171" name="Prostokąt 6"/>
          <p:cNvSpPr>
            <a:spLocks noChangeArrowheads="1"/>
          </p:cNvSpPr>
          <p:nvPr/>
        </p:nvSpPr>
        <p:spPr bwMode="auto">
          <a:xfrm>
            <a:off x="759583" y="3141663"/>
            <a:ext cx="75977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pl-PL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Tahoma" pitchFamily="34" charset="0"/>
              </a:rPr>
              <a:t>Zgodnie z art. 124 ust. 5 ustawy o odpadach, zarządzający składowiskiem jest zobowiązany corocznie przesyłać wyniki badań monitoringowych wojewódzkiemu inspektorowi ochrony środowiska w terminie do końca pierwszego kwartału, </a:t>
            </a:r>
          </a:p>
          <a:p>
            <a:pPr eaLnBrk="1" hangingPunct="1"/>
            <a:r>
              <a:rPr lang="pl-PL" altLang="pl-PL" sz="1600" dirty="0">
                <a:solidFill>
                  <a:schemeClr val="accent2">
                    <a:lumMod val="50000"/>
                  </a:schemeClr>
                </a:solidFill>
                <a:latin typeface="+mn-lt"/>
                <a:cs typeface="Tahoma" pitchFamily="34" charset="0"/>
              </a:rPr>
              <a:t>po zakończeniu roku kalendarzowego, którego te wyniki dotyczyły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730367" y="4797152"/>
            <a:ext cx="842486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altLang="pl-PL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Przedłożone przez zarządzających składowiskami ww. wyniki badań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altLang="pl-PL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były gromadzone, weryfikowane, a następnie posłużyły do przeprowadzenia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altLang="pl-PL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m. in. oceny wpływu monitorowanych składowisk  na jakość wód podziemnych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051720" y="1052736"/>
            <a:ext cx="44656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Ochrona powierzchni ziemi</a:t>
            </a:r>
          </a:p>
        </p:txBody>
      </p:sp>
      <p:sp>
        <p:nvSpPr>
          <p:cNvPr id="7" name="Prostokąt 6"/>
          <p:cNvSpPr/>
          <p:nvPr/>
        </p:nvSpPr>
        <p:spPr>
          <a:xfrm>
            <a:off x="0" y="1"/>
            <a:ext cx="9144000" cy="69269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/>
          </a:p>
        </p:txBody>
      </p:sp>
      <p:pic>
        <p:nvPicPr>
          <p:cNvPr id="8" name="Picture 3" descr="C:\Users\wms\Documents\pelny_dostep\Geoportal_przekazane mapy\logo_wios\logowi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6" y="202442"/>
            <a:ext cx="727858" cy="6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1259632" y="249837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6600"/>
                </a:solidFill>
                <a:latin typeface="+mj-lt"/>
                <a:cs typeface="AngsanaUPC" panose="02020603050405020304" pitchFamily="18" charset="-34"/>
              </a:rPr>
              <a:t>Wojewódzki Inspektorat Ochrony Środowiska w Lublinie</a:t>
            </a:r>
            <a:endParaRPr lang="pl-PL" b="1" dirty="0">
              <a:solidFill>
                <a:srgbClr val="FF6600"/>
              </a:solidFill>
              <a:latin typeface="+mj-lt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329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ms\Documents\Pelny_dostep\foto_stacje\wilczopole_Fot.archiwumWI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49" y="5140641"/>
            <a:ext cx="2794288" cy="16344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32179" y="619169"/>
            <a:ext cx="8276277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600" b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pl-PL" sz="1400" b="1" dirty="0" smtClean="0"/>
              <a:t>Pomiary i badania prowadzi nasze akredytowane Laboratorium,  które:</a:t>
            </a:r>
          </a:p>
          <a:p>
            <a:r>
              <a:rPr lang="pl-PL" sz="1200" dirty="0" smtClean="0"/>
              <a:t>od 20 lat posiada wdrożony system zarządzania jakością potwierdzony certyfikatem akredytacji laboratorium badawczego, zapewniający spełnienie wymagań międzynarodowej </a:t>
            </a:r>
            <a:r>
              <a:rPr lang="pl-PL" sz="1200" dirty="0"/>
              <a:t>normy </a:t>
            </a:r>
            <a:r>
              <a:rPr lang="pl-PL" sz="1200" dirty="0" smtClean="0"/>
              <a:t>PN-EN </a:t>
            </a:r>
            <a:r>
              <a:rPr lang="pl-PL" sz="1200" dirty="0"/>
              <a:t>ISO/IEC </a:t>
            </a:r>
            <a:r>
              <a:rPr lang="pl-PL" sz="1200" dirty="0" smtClean="0"/>
              <a:t>17025:2005</a:t>
            </a:r>
            <a:br>
              <a:rPr lang="pl-PL" sz="1200" dirty="0" smtClean="0"/>
            </a:br>
            <a:r>
              <a:rPr lang="pl-PL" sz="1200" dirty="0" smtClean="0"/>
              <a:t> </a:t>
            </a:r>
            <a:r>
              <a:rPr lang="pl-PL" sz="1200" dirty="0"/>
              <a:t>„Ogólne wymagania dotyczące kompetencji laboratoriów badawczych i wzorcujących</a:t>
            </a:r>
            <a:r>
              <a:rPr lang="pl-PL" sz="1200" dirty="0" smtClean="0"/>
              <a:t>”</a:t>
            </a:r>
          </a:p>
          <a:p>
            <a:r>
              <a:rPr lang="pl-PL" sz="1200" dirty="0"/>
              <a:t>w</a:t>
            </a:r>
            <a:r>
              <a:rPr lang="pl-PL" sz="1200" dirty="0" smtClean="0"/>
              <a:t>yposażone jest w nowoczesny sprzęt najnowszej generacji objęty programem wzorcowania, sprawdzania </a:t>
            </a:r>
            <a:br>
              <a:rPr lang="pl-PL" sz="1200" dirty="0" smtClean="0"/>
            </a:br>
            <a:r>
              <a:rPr lang="pl-PL" sz="1200" dirty="0" smtClean="0"/>
              <a:t>i legalizacji</a:t>
            </a:r>
          </a:p>
          <a:p>
            <a:r>
              <a:rPr lang="pl-PL" sz="1200" dirty="0"/>
              <a:t>p</a:t>
            </a:r>
            <a:r>
              <a:rPr lang="pl-PL" sz="1200" dirty="0" smtClean="0"/>
              <a:t>rowadzi badania metodami referencyjnymi zgodnie z prawem </a:t>
            </a:r>
            <a:br>
              <a:rPr lang="pl-PL" sz="1200" dirty="0" smtClean="0"/>
            </a:br>
            <a:r>
              <a:rPr lang="pl-PL" sz="1200" dirty="0" smtClean="0"/>
              <a:t>obowiązującym w UE</a:t>
            </a:r>
          </a:p>
          <a:p>
            <a:r>
              <a:rPr lang="pl-PL" sz="1200" dirty="0"/>
              <a:t>j</a:t>
            </a:r>
            <a:r>
              <a:rPr lang="pl-PL" sz="1200" dirty="0" smtClean="0"/>
              <a:t>est jednym </a:t>
            </a:r>
            <a:r>
              <a:rPr lang="pl-PL" sz="1200" dirty="0"/>
              <a:t>z zaledwie czterech ośrodków w kraju, który będzie </a:t>
            </a:r>
            <a:r>
              <a:rPr lang="pl-PL" sz="1200" dirty="0" smtClean="0"/>
              <a:t>wykonywać  </a:t>
            </a:r>
            <a:br>
              <a:rPr lang="pl-PL" sz="1200" dirty="0" smtClean="0"/>
            </a:br>
            <a:r>
              <a:rPr lang="pl-PL" sz="1200" dirty="0" smtClean="0"/>
              <a:t>badania nowych substancji priorytetowych </a:t>
            </a:r>
            <a:r>
              <a:rPr lang="pl-PL" sz="1200" dirty="0"/>
              <a:t>w wodach powierzchniowych 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wprowadzonych dyrektywą</a:t>
            </a:r>
            <a:r>
              <a:rPr lang="pl-PL" sz="1200" dirty="0"/>
              <a:t> </a:t>
            </a:r>
            <a:r>
              <a:rPr lang="pl-PL" sz="1200" dirty="0" smtClean="0"/>
              <a:t>2013/39/UE</a:t>
            </a:r>
            <a:endParaRPr lang="pl-PL" sz="1200" dirty="0"/>
          </a:p>
          <a:p>
            <a:endParaRPr lang="pl-PL" sz="1200" dirty="0"/>
          </a:p>
        </p:txBody>
      </p:sp>
      <p:pic>
        <p:nvPicPr>
          <p:cNvPr id="2050" name="Picture 2" descr="http://www.wios.lublin.pl/tiki-download_file.php?fileId=24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957656"/>
            <a:ext cx="2029389" cy="14205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ms\Desktop\P10407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19" y="2909915"/>
            <a:ext cx="1668918" cy="22252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ms\Desktop\P10407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144568"/>
            <a:ext cx="2168829" cy="16266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ms\Desktop\Fot. 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717" y="5140641"/>
            <a:ext cx="2232248" cy="16741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wms\Desktop\Fot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012" y="3575973"/>
            <a:ext cx="2307419" cy="12961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a 9"/>
          <p:cNvGrpSpPr/>
          <p:nvPr/>
        </p:nvGrpSpPr>
        <p:grpSpPr>
          <a:xfrm>
            <a:off x="0" y="1"/>
            <a:ext cx="9144000" cy="925761"/>
            <a:chOff x="0" y="1"/>
            <a:chExt cx="9144000" cy="925761"/>
          </a:xfrm>
        </p:grpSpPr>
        <p:sp>
          <p:nvSpPr>
            <p:cNvPr id="11" name="Prostokąt 10"/>
            <p:cNvSpPr/>
            <p:nvPr/>
          </p:nvSpPr>
          <p:spPr>
            <a:xfrm>
              <a:off x="0" y="1"/>
              <a:ext cx="9144000" cy="692696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186978" y="171597"/>
              <a:ext cx="792088" cy="754165"/>
              <a:chOff x="251520" y="256559"/>
              <a:chExt cx="792088" cy="754165"/>
            </a:xfrm>
          </p:grpSpPr>
          <p:sp>
            <p:nvSpPr>
              <p:cNvPr id="14" name="Elipsa 13"/>
              <p:cNvSpPr/>
              <p:nvPr/>
            </p:nvSpPr>
            <p:spPr>
              <a:xfrm>
                <a:off x="251520" y="256559"/>
                <a:ext cx="792088" cy="75416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15" name="Picture 3" descr="C:\Users\wms\Documents\pelny_dostep\Geoportal_przekazane mapy\logo_wios\logowio.GI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428" y="287404"/>
                <a:ext cx="727858" cy="666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pole tekstowe 12"/>
            <p:cNvSpPr txBox="1"/>
            <p:nvPr/>
          </p:nvSpPr>
          <p:spPr>
            <a:xfrm>
              <a:off x="1259632" y="249837"/>
              <a:ext cx="7128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FF6600"/>
                  </a:solidFill>
                  <a:latin typeface="+mj-lt"/>
                  <a:cs typeface="AngsanaUPC" panose="02020603050405020304" pitchFamily="18" charset="-34"/>
                </a:rPr>
                <a:t>Wojewódzki Inspektorat Ochrony Środowiska w Lublinie</a:t>
              </a:r>
              <a:endParaRPr lang="pl-PL" b="1" dirty="0">
                <a:solidFill>
                  <a:srgbClr val="FF6600"/>
                </a:solidFill>
                <a:latin typeface="+mj-lt"/>
                <a:cs typeface="AngsanaUPC" panose="02020603050405020304" pitchFamily="18" charset="-34"/>
              </a:endParaRPr>
            </a:p>
          </p:txBody>
        </p:sp>
      </p:grpSp>
      <p:pic>
        <p:nvPicPr>
          <p:cNvPr id="6" name="Picture 3" descr="C:\Users\wms\Documents\Pelny_dostep\foto_stacje\Zdjęcia_prezentacja\DSCF323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931" y="3758829"/>
            <a:ext cx="1835081" cy="13763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6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Wykres 25"/>
          <p:cNvGraphicFramePr>
            <a:graphicFrameLocks/>
          </p:cNvGraphicFramePr>
          <p:nvPr/>
        </p:nvGraphicFramePr>
        <p:xfrm>
          <a:off x="2252663" y="3813175"/>
          <a:ext cx="4135437" cy="258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r:id="rId4" imgW="4133446" imgH="2591025" progId="Excel.Chart.8">
                  <p:embed/>
                </p:oleObj>
              </mc:Choice>
              <mc:Fallback>
                <p:oleObj r:id="rId4" imgW="4133446" imgH="259102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663" y="3813175"/>
                        <a:ext cx="4135437" cy="2586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Prostokąt 29"/>
          <p:cNvSpPr>
            <a:spLocks noChangeArrowheads="1"/>
          </p:cNvSpPr>
          <p:nvPr/>
        </p:nvSpPr>
        <p:spPr bwMode="auto">
          <a:xfrm>
            <a:off x="828675" y="3213100"/>
            <a:ext cx="7775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pl-PL" sz="1400" dirty="0">
                <a:solidFill>
                  <a:schemeClr val="accent2">
                    <a:lumMod val="50000"/>
                  </a:schemeClr>
                </a:solidFill>
                <a:latin typeface="+mn-lt"/>
                <a:cs typeface="Tahoma" pitchFamily="34" charset="0"/>
              </a:rPr>
              <a:t>Składowiska realizujące monitoring  stanowiły ponad </a:t>
            </a:r>
            <a:r>
              <a:rPr lang="pl-PL" altLang="pl-PL" sz="1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ahoma" pitchFamily="34" charset="0"/>
              </a:rPr>
              <a:t>95% </a:t>
            </a:r>
            <a:r>
              <a:rPr lang="pl-PL" altLang="pl-PL" sz="1400" dirty="0">
                <a:solidFill>
                  <a:schemeClr val="accent2">
                    <a:lumMod val="50000"/>
                  </a:schemeClr>
                </a:solidFill>
                <a:latin typeface="+mn-lt"/>
                <a:cs typeface="Tahoma" pitchFamily="34" charset="0"/>
              </a:rPr>
              <a:t>tych, wokół których możliwe było prowadzenie tego typu badań</a:t>
            </a:r>
          </a:p>
        </p:txBody>
      </p:sp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801688" y="1557338"/>
            <a:ext cx="698341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W 2014 r. obowiązek prowadzenia monitoringu wypełniło 117 zarządzających składowiskami komunalnymi: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8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l-PL" altLang="pl-PL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55 w fazie eksploatacji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l-PL" altLang="pl-PL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62 w fazie poeksploatacyjnej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l-PL" altLang="pl-PL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3 składowiska gromadzące odpady przemysłowe</a:t>
            </a:r>
          </a:p>
        </p:txBody>
      </p:sp>
      <p:sp>
        <p:nvSpPr>
          <p:cNvPr id="8198" name="Prostokąt 3"/>
          <p:cNvSpPr>
            <a:spLocks noChangeArrowheads="1"/>
          </p:cNvSpPr>
          <p:nvPr/>
        </p:nvSpPr>
        <p:spPr bwMode="auto">
          <a:xfrm>
            <a:off x="2162175" y="6348413"/>
            <a:ext cx="57705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pl-PL" sz="9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Monitoring składowisk prowadzony w 2014 r. na terenie województwa  lubelskiego (źródło: WIOŚ)</a:t>
            </a:r>
          </a:p>
        </p:txBody>
      </p:sp>
      <p:sp>
        <p:nvSpPr>
          <p:cNvPr id="8" name="Prostokąt 7"/>
          <p:cNvSpPr/>
          <p:nvPr/>
        </p:nvSpPr>
        <p:spPr>
          <a:xfrm>
            <a:off x="0" y="1"/>
            <a:ext cx="9144000" cy="69269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/>
          </a:p>
        </p:txBody>
      </p:sp>
      <p:pic>
        <p:nvPicPr>
          <p:cNvPr id="9" name="Picture 3" descr="C:\Users\wms\Documents\pelny_dostep\Geoportal_przekazane mapy\logo_wios\logowi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6" y="202442"/>
            <a:ext cx="727858" cy="6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1259632" y="249837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6600"/>
                </a:solidFill>
                <a:latin typeface="+mj-lt"/>
                <a:cs typeface="AngsanaUPC" panose="02020603050405020304" pitchFamily="18" charset="-34"/>
              </a:rPr>
              <a:t>Wojewódzki Inspektorat Ochrony Środowiska w Lublinie</a:t>
            </a:r>
            <a:endParaRPr lang="pl-PL" b="1" dirty="0">
              <a:solidFill>
                <a:srgbClr val="FF6600"/>
              </a:solidFill>
              <a:latin typeface="+mj-lt"/>
              <a:cs typeface="AngsanaUPC" panose="02020603050405020304" pitchFamily="18" charset="-34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907704" y="764704"/>
            <a:ext cx="44656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Ochrona powierzchni ziemi</a:t>
            </a:r>
          </a:p>
        </p:txBody>
      </p:sp>
    </p:spTree>
    <p:extLst>
      <p:ext uri="{BB962C8B-B14F-4D97-AF65-F5344CB8AC3E}">
        <p14:creationId xmlns:p14="http://schemas.microsoft.com/office/powerpoint/2010/main" val="2380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1" name="Symbol zastępczy zawartości 6"/>
          <p:cNvGraphicFramePr>
            <a:graphicFrameLocks noGrp="1"/>
          </p:cNvGraphicFramePr>
          <p:nvPr>
            <p:ph idx="1"/>
          </p:nvPr>
        </p:nvGraphicFramePr>
        <p:xfrm>
          <a:off x="1136650" y="2801938"/>
          <a:ext cx="6654800" cy="315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r:id="rId4" imgW="6657409" imgH="3158002" progId="Excel.Chart.8">
                  <p:embed/>
                </p:oleObj>
              </mc:Choice>
              <mc:Fallback>
                <p:oleObj r:id="rId4" imgW="6657409" imgH="315800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2801938"/>
                        <a:ext cx="6654800" cy="315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ostokąt 5"/>
          <p:cNvSpPr/>
          <p:nvPr/>
        </p:nvSpPr>
        <p:spPr>
          <a:xfrm>
            <a:off x="0" y="1"/>
            <a:ext cx="9144000" cy="69269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/>
          </a:p>
        </p:txBody>
      </p:sp>
      <p:pic>
        <p:nvPicPr>
          <p:cNvPr id="7" name="Picture 3" descr="C:\Users\wms\Documents\pelny_dostep\Geoportal_przekazane mapy\logo_wios\logowi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6" y="202442"/>
            <a:ext cx="727858" cy="6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259632" y="249837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6600"/>
                </a:solidFill>
                <a:latin typeface="+mj-lt"/>
                <a:cs typeface="AngsanaUPC" panose="02020603050405020304" pitchFamily="18" charset="-34"/>
              </a:rPr>
              <a:t>Wojewódzki Inspektorat Ochrony Środowiska w Lublinie</a:t>
            </a:r>
            <a:endParaRPr lang="pl-PL" b="1" dirty="0">
              <a:solidFill>
                <a:srgbClr val="FF6600"/>
              </a:solidFill>
              <a:latin typeface="+mj-lt"/>
              <a:cs typeface="AngsanaUPC" panose="02020603050405020304" pitchFamily="18" charset="-34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979712" y="869007"/>
            <a:ext cx="44656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Ochrona powierzchni ziemi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05594" y="1772816"/>
            <a:ext cx="853281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Na terenie woj. lubelskiego funkcjonowały 3 składowiska przyjmujące </a:t>
            </a:r>
            <a:r>
              <a:rPr kumimoji="0" lang="pl-PL" altLang="pl-PL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odpady azbestowe</a:t>
            </a:r>
            <a:r>
              <a:rPr kumimoji="0" lang="pl-PL" alt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, </a:t>
            </a:r>
            <a:br>
              <a:rPr kumimoji="0" lang="pl-PL" alt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pl-PL" alt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na których do końca 2014 r. nagromadzono łącznie </a:t>
            </a:r>
            <a:r>
              <a:rPr kumimoji="0" lang="pl-PL" altLang="pl-PL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160,817 tys. Mg </a:t>
            </a:r>
            <a:r>
              <a:rPr kumimoji="0" lang="pl-PL" alt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odpadów</a:t>
            </a:r>
          </a:p>
        </p:txBody>
      </p:sp>
    </p:spTree>
    <p:extLst>
      <p:ext uri="{BB962C8B-B14F-4D97-AF65-F5344CB8AC3E}">
        <p14:creationId xmlns:p14="http://schemas.microsoft.com/office/powerpoint/2010/main" val="4759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429509" y="4669631"/>
            <a:ext cx="61414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pl-PL" sz="1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Odpady zebrane selektywnie w ogólnej masie odpadów komunalnych  </a:t>
            </a:r>
            <a:r>
              <a:rPr lang="pl-PL" altLang="pl-PL" sz="1200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(źródło: GUS)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80010" y="5705292"/>
            <a:ext cx="72723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altLang="pl-PL" sz="1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Odsetek odpadów zebranych selektywnie w 2013 r. wyniósł 13% ogólnej ilości odpadów komunalnych zebranych w województwie</a:t>
            </a:r>
          </a:p>
        </p:txBody>
      </p:sp>
      <p:graphicFrame>
        <p:nvGraphicFramePr>
          <p:cNvPr id="10246" name="Chart 4"/>
          <p:cNvGraphicFramePr>
            <a:graphicFrameLocks noGrp="1"/>
          </p:cNvGraphicFramePr>
          <p:nvPr>
            <p:ph idx="1"/>
          </p:nvPr>
        </p:nvGraphicFramePr>
        <p:xfrm>
          <a:off x="1204913" y="1317625"/>
          <a:ext cx="6564312" cy="356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r:id="rId4" imgW="6559865" imgH="3560373" progId="Excel.Chart.8">
                  <p:embed/>
                </p:oleObj>
              </mc:Choice>
              <mc:Fallback>
                <p:oleObj r:id="rId4" imgW="6559865" imgH="3560373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13" y="1317625"/>
                        <a:ext cx="6564312" cy="356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rostokąt 6"/>
          <p:cNvSpPr/>
          <p:nvPr/>
        </p:nvSpPr>
        <p:spPr>
          <a:xfrm>
            <a:off x="0" y="1"/>
            <a:ext cx="9144000" cy="69269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/>
          </a:p>
        </p:txBody>
      </p:sp>
      <p:pic>
        <p:nvPicPr>
          <p:cNvPr id="8" name="Picture 3" descr="C:\Users\wms\Documents\pelny_dostep\Geoportal_przekazane mapy\logo_wios\logowi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6" y="202442"/>
            <a:ext cx="727858" cy="6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1259632" y="249837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6600"/>
                </a:solidFill>
                <a:latin typeface="+mj-lt"/>
                <a:cs typeface="AngsanaUPC" panose="02020603050405020304" pitchFamily="18" charset="-34"/>
              </a:rPr>
              <a:t>Wojewódzki Inspektorat Ochrony Środowiska w Lublinie</a:t>
            </a:r>
            <a:endParaRPr lang="pl-PL" b="1" dirty="0">
              <a:solidFill>
                <a:srgbClr val="FF6600"/>
              </a:solidFill>
              <a:latin typeface="+mj-lt"/>
              <a:cs typeface="AngsanaUPC" panose="02020603050405020304" pitchFamily="18" charset="-34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907704" y="873183"/>
            <a:ext cx="44656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Ochrona powierzchni ziemi</a:t>
            </a:r>
          </a:p>
        </p:txBody>
      </p:sp>
    </p:spTree>
    <p:extLst>
      <p:ext uri="{BB962C8B-B14F-4D97-AF65-F5344CB8AC3E}">
        <p14:creationId xmlns:p14="http://schemas.microsoft.com/office/powerpoint/2010/main" val="55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86700" cy="633597"/>
          </a:xfrm>
        </p:spPr>
        <p:txBody>
          <a:bodyPr>
            <a:normAutofit/>
          </a:bodyPr>
          <a:lstStyle/>
          <a:p>
            <a:pPr algn="ctr"/>
            <a:r>
              <a:rPr lang="pl-PL" sz="1800" dirty="0" smtClean="0">
                <a:solidFill>
                  <a:schemeClr val="tx1"/>
                </a:solidFill>
              </a:rPr>
              <a:t>Wydział </a:t>
            </a:r>
            <a:r>
              <a:rPr lang="pl-PL" sz="1800" dirty="0">
                <a:solidFill>
                  <a:schemeClr val="tx1"/>
                </a:solidFill>
              </a:rPr>
              <a:t>Inspekcji WIOŚ Lublin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124744"/>
            <a:ext cx="7886700" cy="5338119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pl-PL" sz="1600" dirty="0" smtClean="0"/>
              <a:t>Kontroluje </a:t>
            </a:r>
            <a:r>
              <a:rPr lang="pl-PL" sz="1600" dirty="0"/>
              <a:t>przestrzeganie i stosowanie przepisów ochrony środowiska oraz decyzji ustalających warunki </a:t>
            </a:r>
            <a:r>
              <a:rPr lang="pl-PL" sz="1600" dirty="0" smtClean="0"/>
              <a:t>korzystania ze środowiska</a:t>
            </a:r>
          </a:p>
          <a:p>
            <a:pPr algn="just">
              <a:spcAft>
                <a:spcPts val="600"/>
              </a:spcAft>
            </a:pPr>
            <a:r>
              <a:rPr lang="pl-PL" sz="1600" dirty="0" smtClean="0"/>
              <a:t>Wydaje zarządzenia pokontrolne </a:t>
            </a:r>
            <a:r>
              <a:rPr lang="pl-PL" sz="1600" dirty="0"/>
              <a:t> i wymierza grzywny </a:t>
            </a:r>
            <a:r>
              <a:rPr lang="pl-PL" sz="1600" dirty="0" smtClean="0"/>
              <a:t>w związku ze stwierdzeniem naruszeń przepisów o ochronie środowiska</a:t>
            </a:r>
          </a:p>
          <a:p>
            <a:pPr algn="just">
              <a:spcAft>
                <a:spcPts val="600"/>
              </a:spcAft>
            </a:pPr>
            <a:r>
              <a:rPr lang="pl-PL" sz="1600" dirty="0" smtClean="0"/>
              <a:t>Wydaje decyzje administracyjne za naruszanie przepisów o ochronie środowiska, w tym decyzje pieniężne i niepieniężne łącznie z decyzjami wstrzymującymi działalność </a:t>
            </a:r>
          </a:p>
          <a:p>
            <a:pPr algn="just">
              <a:spcAft>
                <a:spcPts val="600"/>
              </a:spcAft>
            </a:pPr>
            <a:r>
              <a:rPr lang="pl-PL" sz="1600" dirty="0" smtClean="0"/>
              <a:t>Współdziała </a:t>
            </a:r>
            <a:r>
              <a:rPr lang="pl-PL" sz="1600" dirty="0"/>
              <a:t>w zakresie ochrony środowiska z innymi </a:t>
            </a:r>
            <a:r>
              <a:rPr lang="pl-PL" sz="1600" dirty="0" smtClean="0"/>
              <a:t>organami w tym  organami ścigania i wymiaru sprawiedliwości</a:t>
            </a:r>
            <a:endParaRPr lang="pl-PL" sz="1600" dirty="0"/>
          </a:p>
          <a:p>
            <a:pPr algn="just">
              <a:spcAft>
                <a:spcPts val="600"/>
              </a:spcAft>
            </a:pPr>
            <a:r>
              <a:rPr lang="pl-PL" sz="1600" dirty="0" smtClean="0"/>
              <a:t>Uczestniczy </a:t>
            </a:r>
            <a:r>
              <a:rPr lang="pl-PL" sz="1600" dirty="0"/>
              <a:t>w działaniach podejmowanych w przypadku wystąpienia poważnej awarii</a:t>
            </a:r>
          </a:p>
          <a:p>
            <a:pPr algn="just">
              <a:spcAft>
                <a:spcPts val="600"/>
              </a:spcAft>
            </a:pPr>
            <a:r>
              <a:rPr lang="pl-PL" sz="1600" dirty="0" smtClean="0"/>
              <a:t>Prowadzi bazy danych o korzystaniu ze środowiska przez podmioty gospodarcze</a:t>
            </a:r>
          </a:p>
          <a:p>
            <a:pPr algn="just">
              <a:spcAft>
                <a:spcPts val="600"/>
              </a:spcAft>
            </a:pPr>
            <a:r>
              <a:rPr lang="pl-PL" sz="1600" dirty="0"/>
              <a:t>Udostępnia informację publiczną i o środowisku </a:t>
            </a:r>
          </a:p>
          <a:p>
            <a:pPr algn="just">
              <a:spcAft>
                <a:spcPts val="600"/>
              </a:spcAft>
            </a:pPr>
            <a:endParaRPr lang="pl-PL" sz="1600" dirty="0"/>
          </a:p>
        </p:txBody>
      </p:sp>
      <p:sp>
        <p:nvSpPr>
          <p:cNvPr id="4" name="Prostokąt 3"/>
          <p:cNvSpPr/>
          <p:nvPr/>
        </p:nvSpPr>
        <p:spPr>
          <a:xfrm>
            <a:off x="0" y="1"/>
            <a:ext cx="9144000" cy="69269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prstClr val="white"/>
              </a:solidFill>
            </a:endParaRPr>
          </a:p>
        </p:txBody>
      </p:sp>
      <p:pic>
        <p:nvPicPr>
          <p:cNvPr id="5" name="Picture 3" descr="C:\Users\wms\Documents\pelny_dostep\Geoportal_przekazane mapy\logo_wios\logowi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6" y="202442"/>
            <a:ext cx="727858" cy="6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59632" y="249837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6600"/>
                </a:solidFill>
                <a:cs typeface="AngsanaUPC" panose="02020603050405020304" pitchFamily="18" charset="-34"/>
              </a:rPr>
              <a:t>Wojewódzki Inspektorat Ochrony Środowiska w Lublinie</a:t>
            </a:r>
            <a:endParaRPr lang="pl-PL" b="1" dirty="0">
              <a:solidFill>
                <a:srgbClr val="FF6600"/>
              </a:solidFill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055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21080" cy="615602"/>
          </a:xfrm>
        </p:spPr>
        <p:txBody>
          <a:bodyPr>
            <a:normAutofit/>
          </a:bodyPr>
          <a:lstStyle/>
          <a:p>
            <a:pPr algn="ctr"/>
            <a:r>
              <a:rPr lang="pl-PL" sz="1800" dirty="0">
                <a:solidFill>
                  <a:schemeClr val="tx1"/>
                </a:solidFill>
              </a:rPr>
              <a:t>Zakres kompetencji </a:t>
            </a:r>
            <a:r>
              <a:rPr lang="pl-PL" sz="1800" dirty="0" smtClean="0">
                <a:solidFill>
                  <a:schemeClr val="tx1"/>
                </a:solidFill>
              </a:rPr>
              <a:t>IOŚ – najważniejsze ustawy</a:t>
            </a:r>
            <a:endParaRPr lang="pl-PL" sz="18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268760"/>
            <a:ext cx="7467600" cy="4873752"/>
          </a:xfrm>
        </p:spPr>
        <p:txBody>
          <a:bodyPr>
            <a:normAutofit/>
          </a:bodyPr>
          <a:lstStyle/>
          <a:p>
            <a:pPr lvl="0" algn="just">
              <a:spcAft>
                <a:spcPts val="600"/>
              </a:spcAft>
            </a:pPr>
            <a:r>
              <a:rPr lang="pl-PL" sz="1600" dirty="0" smtClean="0"/>
              <a:t>ustawa </a:t>
            </a:r>
            <a:r>
              <a:rPr lang="pl-PL" sz="1600" dirty="0"/>
              <a:t>z dnia 27 kwietnia 2001 r. Prawo ochrony środowiska (Dz. U. z 2013 r. poz. 1232 z </a:t>
            </a:r>
            <a:r>
              <a:rPr lang="pl-PL" sz="1600" dirty="0" err="1"/>
              <a:t>późn</a:t>
            </a:r>
            <a:r>
              <a:rPr lang="pl-PL" sz="1600" dirty="0"/>
              <a:t>. zm.), </a:t>
            </a:r>
          </a:p>
          <a:p>
            <a:pPr lvl="0" algn="just">
              <a:spcAft>
                <a:spcPts val="600"/>
              </a:spcAft>
            </a:pPr>
            <a:r>
              <a:rPr lang="pl-PL" sz="1600" dirty="0"/>
              <a:t>ustawa z dnia 14 grudnia 2012 r. o odpadach ( Dz. U. z 2013 r. poz. 21 z </a:t>
            </a:r>
            <a:r>
              <a:rPr lang="pl-PL" sz="1600" dirty="0" err="1"/>
              <a:t>późn</a:t>
            </a:r>
            <a:r>
              <a:rPr lang="pl-PL" sz="1600" dirty="0"/>
              <a:t>. zm.), </a:t>
            </a:r>
          </a:p>
          <a:p>
            <a:pPr lvl="0" algn="just">
              <a:spcAft>
                <a:spcPts val="600"/>
              </a:spcAft>
            </a:pPr>
            <a:r>
              <a:rPr lang="pl-PL" sz="1600" dirty="0"/>
              <a:t>ustawa z dnia 18 lipca 2001 r. Prawo wodne (Dz. U. 2012 r. Nr 145 z </a:t>
            </a:r>
            <a:r>
              <a:rPr lang="pl-PL" sz="1600" dirty="0" err="1"/>
              <a:t>późn</a:t>
            </a:r>
            <a:r>
              <a:rPr lang="pl-PL" sz="1600" dirty="0"/>
              <a:t>. zm.) </a:t>
            </a:r>
          </a:p>
          <a:p>
            <a:pPr lvl="0" algn="just">
              <a:spcAft>
                <a:spcPts val="600"/>
              </a:spcAft>
            </a:pPr>
            <a:r>
              <a:rPr lang="pl-PL" sz="1600" dirty="0"/>
              <a:t>ustawa z 13 czerwca 2013 r. o gospodarce opakowaniami i odpadach opakowaniowymi (Dz.U. z 2013 r. poz. 888), </a:t>
            </a:r>
          </a:p>
          <a:p>
            <a:pPr lvl="0" algn="just">
              <a:spcAft>
                <a:spcPts val="600"/>
              </a:spcAft>
            </a:pPr>
            <a:r>
              <a:rPr lang="pl-PL" sz="1600" dirty="0"/>
              <a:t>ustawa z dnia 11 maja 2001 r. o obowiązkach przedsiębiorców w zakresie gospodarowania niektórymi odpadami oraz o opłacie produktowej i opłacie depozytowej ( Dz.U. z 2007 r. Nr 90, poz. 607 z </a:t>
            </a:r>
            <a:r>
              <a:rPr lang="pl-PL" sz="1600" dirty="0" err="1"/>
              <a:t>późn</a:t>
            </a:r>
            <a:r>
              <a:rPr lang="pl-PL" sz="1600" dirty="0"/>
              <a:t>. zm.), </a:t>
            </a:r>
          </a:p>
          <a:p>
            <a:pPr lvl="0" algn="just">
              <a:spcAft>
                <a:spcPts val="600"/>
              </a:spcAft>
            </a:pPr>
            <a:r>
              <a:rPr lang="pl-PL" sz="1600" dirty="0"/>
              <a:t>ustawa z dnia 10 lipca 2007 r. o nawozach i nawożeniu (Dz. U. z 2007 </a:t>
            </a:r>
            <a:r>
              <a:rPr lang="pl-PL" sz="1600" dirty="0" err="1"/>
              <a:t>r.Nr</a:t>
            </a:r>
            <a:r>
              <a:rPr lang="pl-PL" sz="1600" dirty="0"/>
              <a:t> 147, poz. 1033 z </a:t>
            </a:r>
            <a:r>
              <a:rPr lang="pl-PL" sz="1600" dirty="0" err="1"/>
              <a:t>późn</a:t>
            </a:r>
            <a:r>
              <a:rPr lang="pl-PL" sz="1600" dirty="0"/>
              <a:t>. zm.), </a:t>
            </a:r>
            <a:endParaRPr lang="pl-PL" sz="1600" dirty="0" smtClean="0"/>
          </a:p>
          <a:p>
            <a:pPr lvl="0" algn="just">
              <a:spcAft>
                <a:spcPts val="600"/>
              </a:spcAft>
            </a:pPr>
            <a:r>
              <a:rPr lang="pl-PL" sz="1600" dirty="0"/>
              <a:t>ustawa z dnia 22 czerwca 2001 r. o organizmach genetycznie zmodyfikowanych (Dz.U. z 2007 r. Nr 36, poz. 233 ze zm.),</a:t>
            </a:r>
          </a:p>
          <a:p>
            <a:pPr algn="just"/>
            <a:endParaRPr lang="pl-PL" sz="1600" dirty="0"/>
          </a:p>
        </p:txBody>
      </p:sp>
      <p:sp>
        <p:nvSpPr>
          <p:cNvPr id="4" name="Prostokąt 3"/>
          <p:cNvSpPr/>
          <p:nvPr/>
        </p:nvSpPr>
        <p:spPr>
          <a:xfrm>
            <a:off x="0" y="1"/>
            <a:ext cx="9144000" cy="69269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prstClr val="white"/>
              </a:solidFill>
            </a:endParaRPr>
          </a:p>
        </p:txBody>
      </p:sp>
      <p:pic>
        <p:nvPicPr>
          <p:cNvPr id="5" name="Picture 3" descr="C:\Users\wms\Documents\pelny_dostep\Geoportal_przekazane mapy\logo_wios\logowi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6" y="202442"/>
            <a:ext cx="727858" cy="6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59632" y="249837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6600"/>
                </a:solidFill>
                <a:cs typeface="AngsanaUPC" panose="02020603050405020304" pitchFamily="18" charset="-34"/>
              </a:rPr>
              <a:t>Wojewódzki Inspektorat Ochrony Środowiska w Lublinie</a:t>
            </a:r>
            <a:endParaRPr lang="pl-PL" b="1" dirty="0">
              <a:solidFill>
                <a:srgbClr val="FF6600"/>
              </a:solidFill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41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7519" y="697071"/>
            <a:ext cx="8068962" cy="471586"/>
          </a:xfrm>
        </p:spPr>
        <p:txBody>
          <a:bodyPr>
            <a:normAutofit/>
          </a:bodyPr>
          <a:lstStyle/>
          <a:p>
            <a:pPr algn="ctr"/>
            <a:r>
              <a:rPr lang="pl-PL" sz="1800" dirty="0">
                <a:solidFill>
                  <a:schemeClr val="tx1"/>
                </a:solidFill>
              </a:rPr>
              <a:t>Zakres kompetencji IOŚ – najważniejsze ustawy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268760"/>
            <a:ext cx="7886700" cy="4501034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pl-PL" sz="1600" dirty="0" smtClean="0"/>
              <a:t>ustawa </a:t>
            </a:r>
            <a:r>
              <a:rPr lang="pl-PL" sz="1600" dirty="0"/>
              <a:t>z dnia 30 sierpnia 2002 r. o systemie oceny zgodności (Dz.U. z 2010 Nr 138, poz. 935 z </a:t>
            </a:r>
            <a:r>
              <a:rPr lang="pl-PL" sz="1600" dirty="0" err="1"/>
              <a:t>późn</a:t>
            </a:r>
            <a:r>
              <a:rPr lang="pl-PL" sz="1600" dirty="0"/>
              <a:t>. zm.), </a:t>
            </a:r>
          </a:p>
          <a:p>
            <a:pPr lvl="0">
              <a:spcAft>
                <a:spcPts val="600"/>
              </a:spcAft>
            </a:pPr>
            <a:r>
              <a:rPr lang="pl-PL" sz="1600" dirty="0"/>
              <a:t>ustawa z dnia 20 kwietnia 2004 r. o substancjach zubożających warstwę ozonową (Dz.U. Nr 121, poz. 1263 z </a:t>
            </a:r>
            <a:r>
              <a:rPr lang="pl-PL" sz="1600" dirty="0" err="1"/>
              <a:t>późn</a:t>
            </a:r>
            <a:r>
              <a:rPr lang="pl-PL" sz="1600" dirty="0"/>
              <a:t>. zm.), </a:t>
            </a:r>
          </a:p>
          <a:p>
            <a:pPr lvl="0">
              <a:spcAft>
                <a:spcPts val="600"/>
              </a:spcAft>
            </a:pPr>
            <a:r>
              <a:rPr lang="pl-PL" sz="1600" dirty="0"/>
              <a:t>ustawa z dnia 29 czerwca 2007 r. o międzynarodowym przemieszczaniu odpadów (Dz.U. Nr 124, poz. 859 z </a:t>
            </a:r>
            <a:r>
              <a:rPr lang="pl-PL" sz="1600" dirty="0" err="1"/>
              <a:t>późn</a:t>
            </a:r>
            <a:r>
              <a:rPr lang="pl-PL" sz="1600" dirty="0"/>
              <a:t>. zm.), </a:t>
            </a:r>
          </a:p>
          <a:p>
            <a:pPr lvl="0">
              <a:spcAft>
                <a:spcPts val="600"/>
              </a:spcAft>
            </a:pPr>
            <a:r>
              <a:rPr lang="pl-PL" sz="1600" dirty="0"/>
              <a:t>ustawa z dnia 20 stycznia 2005 r. o recyklingu pojazdów wycofanych z eksploatacji (Dz.U. z 2013 r. poz.1162), </a:t>
            </a:r>
          </a:p>
          <a:p>
            <a:pPr lvl="0">
              <a:spcAft>
                <a:spcPts val="600"/>
              </a:spcAft>
            </a:pPr>
            <a:r>
              <a:rPr lang="pl-PL" sz="1600" dirty="0"/>
              <a:t>ustawa z dnia 29 lipca 2005 o zużytym sprzęcie elektrycznym i elektronicznym (</a:t>
            </a:r>
            <a:r>
              <a:rPr lang="pl-PL" sz="1600" dirty="0" err="1"/>
              <a:t>Dz.U.z</a:t>
            </a:r>
            <a:r>
              <a:rPr lang="pl-PL" sz="1600" dirty="0"/>
              <a:t> 2013 r. poz. 1155), </a:t>
            </a:r>
          </a:p>
          <a:p>
            <a:pPr lvl="0">
              <a:spcAft>
                <a:spcPts val="600"/>
              </a:spcAft>
            </a:pPr>
            <a:r>
              <a:rPr lang="pl-PL" sz="1600" dirty="0"/>
              <a:t>ustawa z dnia 24 kwietnia 2009 r. o bateriach i akumulatorach (Dz. U. Nr 79, poz. 666 z </a:t>
            </a:r>
            <a:r>
              <a:rPr lang="pl-PL" sz="1600" dirty="0" err="1"/>
              <a:t>późn</a:t>
            </a:r>
            <a:r>
              <a:rPr lang="pl-PL" sz="1600" dirty="0"/>
              <a:t>. zm.), </a:t>
            </a:r>
          </a:p>
          <a:p>
            <a:pPr lvl="0">
              <a:spcAft>
                <a:spcPts val="600"/>
              </a:spcAft>
            </a:pPr>
            <a:r>
              <a:rPr lang="pl-PL" sz="1600" dirty="0"/>
              <a:t>ustawa z dnia 13 września 1996 </a:t>
            </a:r>
            <a:r>
              <a:rPr lang="pl-PL" sz="1600" dirty="0" err="1"/>
              <a:t>r.o</a:t>
            </a:r>
            <a:r>
              <a:rPr lang="pl-PL" sz="1600" dirty="0"/>
              <a:t> utrzymaniu czystości i porządku w gminach (Dz. U. z 2013, poz. 1399 ze zm.) </a:t>
            </a:r>
          </a:p>
          <a:p>
            <a:endParaRPr lang="pl-PL" sz="1600" dirty="0"/>
          </a:p>
        </p:txBody>
      </p:sp>
      <p:sp>
        <p:nvSpPr>
          <p:cNvPr id="4" name="Prostokąt 3"/>
          <p:cNvSpPr/>
          <p:nvPr/>
        </p:nvSpPr>
        <p:spPr>
          <a:xfrm>
            <a:off x="0" y="1"/>
            <a:ext cx="9144000" cy="69269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prstClr val="white"/>
              </a:solidFill>
            </a:endParaRPr>
          </a:p>
        </p:txBody>
      </p:sp>
      <p:pic>
        <p:nvPicPr>
          <p:cNvPr id="5" name="Picture 3" descr="C:\Users\wms\Documents\pelny_dostep\Geoportal_przekazane mapy\logo_wios\logowi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6" y="202442"/>
            <a:ext cx="727858" cy="6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59632" y="249837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6600"/>
                </a:solidFill>
                <a:cs typeface="AngsanaUPC" panose="02020603050405020304" pitchFamily="18" charset="-34"/>
              </a:rPr>
              <a:t>Wojewódzki Inspektorat Ochrony Środowiska w Lublinie</a:t>
            </a:r>
            <a:endParaRPr lang="pl-PL" b="1" dirty="0">
              <a:solidFill>
                <a:srgbClr val="FF6600"/>
              </a:solidFill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83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3203" y="476672"/>
            <a:ext cx="7886700" cy="471586"/>
          </a:xfrm>
        </p:spPr>
        <p:txBody>
          <a:bodyPr>
            <a:normAutofit/>
          </a:bodyPr>
          <a:lstStyle/>
          <a:p>
            <a:pPr algn="ctr"/>
            <a:r>
              <a:rPr lang="pl-PL" sz="1800" dirty="0" smtClean="0">
                <a:solidFill>
                  <a:schemeClr val="tx1"/>
                </a:solidFill>
              </a:rPr>
              <a:t>Podsumowanie 2015 r.</a:t>
            </a:r>
            <a:endParaRPr lang="pl-PL" sz="18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4669439"/>
          </a:xfrm>
        </p:spPr>
        <p:txBody>
          <a:bodyPr>
            <a:normAutofit/>
          </a:bodyPr>
          <a:lstStyle/>
          <a:p>
            <a:r>
              <a:rPr lang="pl-PL" sz="1600" dirty="0" smtClean="0"/>
              <a:t>Kontrole planowe						675</a:t>
            </a:r>
          </a:p>
          <a:p>
            <a:pPr lvl="1"/>
            <a:r>
              <a:rPr lang="pl-PL" sz="1600" dirty="0"/>
              <a:t>W tym </a:t>
            </a:r>
            <a:r>
              <a:rPr lang="pl-PL" sz="1600" dirty="0" smtClean="0"/>
              <a:t>z pomiarami</a:t>
            </a:r>
            <a:r>
              <a:rPr lang="pl-PL" sz="1600" dirty="0"/>
              <a:t>	</a:t>
            </a:r>
            <a:r>
              <a:rPr lang="pl-PL" sz="1600" dirty="0" smtClean="0"/>
              <a:t>					  66</a:t>
            </a:r>
            <a:endParaRPr lang="pl-PL" sz="1600" dirty="0"/>
          </a:p>
          <a:p>
            <a:pPr lvl="1"/>
            <a:r>
              <a:rPr lang="pl-PL" sz="1600" dirty="0" smtClean="0"/>
              <a:t>W tym kontrole , podczas których stwierdzono naruszenia		  89</a:t>
            </a:r>
          </a:p>
          <a:p>
            <a:r>
              <a:rPr lang="pl-PL" sz="1600" dirty="0" smtClean="0"/>
              <a:t>Kontrole pozaplanowe 						330</a:t>
            </a:r>
          </a:p>
          <a:p>
            <a:pPr lvl="1"/>
            <a:r>
              <a:rPr lang="pl-PL" sz="1600" dirty="0" smtClean="0"/>
              <a:t>W tym z pomiarami						  59</a:t>
            </a:r>
          </a:p>
          <a:p>
            <a:pPr lvl="1"/>
            <a:r>
              <a:rPr lang="pl-PL" sz="1600" dirty="0" smtClean="0"/>
              <a:t>W </a:t>
            </a:r>
            <a:r>
              <a:rPr lang="pl-PL" sz="1600" dirty="0"/>
              <a:t>tym kontrole , podczas których stwierdzono naruszenia	</a:t>
            </a:r>
            <a:r>
              <a:rPr lang="pl-PL" sz="1600" dirty="0" smtClean="0"/>
              <a:t>	160</a:t>
            </a:r>
            <a:endParaRPr lang="pl-PL" sz="1600" dirty="0"/>
          </a:p>
          <a:p>
            <a:r>
              <a:rPr lang="pl-PL" sz="1600" dirty="0" smtClean="0"/>
              <a:t>Kontrole w oparciu o dokumenty				              1144</a:t>
            </a:r>
          </a:p>
          <a:p>
            <a:pPr lvl="1"/>
            <a:r>
              <a:rPr lang="pl-PL" sz="1600" dirty="0"/>
              <a:t>W tym kontrole , podczas których stwierdzono naruszenia		</a:t>
            </a:r>
            <a:r>
              <a:rPr lang="pl-PL" sz="1600" dirty="0" smtClean="0"/>
              <a:t>  57</a:t>
            </a:r>
            <a:endParaRPr lang="pl-PL" sz="1600" dirty="0"/>
          </a:p>
          <a:p>
            <a:r>
              <a:rPr lang="pl-PL" sz="1600" dirty="0" smtClean="0"/>
              <a:t>Pouczenia							193</a:t>
            </a:r>
          </a:p>
          <a:p>
            <a:r>
              <a:rPr lang="pl-PL" sz="1600" dirty="0" smtClean="0"/>
              <a:t>Mandaty							  62</a:t>
            </a:r>
          </a:p>
          <a:p>
            <a:r>
              <a:rPr lang="pl-PL" sz="1600" dirty="0" smtClean="0"/>
              <a:t>Zarządzenia pokontrolne						403</a:t>
            </a:r>
          </a:p>
          <a:p>
            <a:r>
              <a:rPr lang="pl-PL" sz="1600" dirty="0" smtClean="0"/>
              <a:t>Wystąpienia do innych organów					  80</a:t>
            </a:r>
          </a:p>
          <a:p>
            <a:r>
              <a:rPr lang="pl-PL" sz="1600" dirty="0" smtClean="0"/>
              <a:t>Kary pieniężne							  53</a:t>
            </a:r>
          </a:p>
          <a:p>
            <a:r>
              <a:rPr lang="pl-PL" sz="1600" dirty="0" smtClean="0"/>
              <a:t>Wstrzymanie użytkowania					    1</a:t>
            </a:r>
          </a:p>
          <a:p>
            <a:endParaRPr lang="pl-PL" sz="1600" dirty="0"/>
          </a:p>
        </p:txBody>
      </p:sp>
      <p:sp>
        <p:nvSpPr>
          <p:cNvPr id="4" name="Prostokąt 3"/>
          <p:cNvSpPr/>
          <p:nvPr/>
        </p:nvSpPr>
        <p:spPr>
          <a:xfrm>
            <a:off x="0" y="1"/>
            <a:ext cx="9144000" cy="69269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prstClr val="white"/>
              </a:solidFill>
            </a:endParaRPr>
          </a:p>
        </p:txBody>
      </p:sp>
      <p:pic>
        <p:nvPicPr>
          <p:cNvPr id="5" name="Picture 3" descr="C:\Users\wms\Documents\pelny_dostep\Geoportal_przekazane mapy\logo_wios\logowi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6" y="202442"/>
            <a:ext cx="727858" cy="66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59632" y="249837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6600"/>
                </a:solidFill>
                <a:cs typeface="AngsanaUPC" panose="02020603050405020304" pitchFamily="18" charset="-34"/>
              </a:rPr>
              <a:t>Wojewódzki Inspektorat Ochrony Środowiska w Lublinie</a:t>
            </a:r>
            <a:endParaRPr lang="pl-PL" b="1" dirty="0">
              <a:solidFill>
                <a:srgbClr val="FF6600"/>
              </a:solidFill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913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0" y="1"/>
            <a:ext cx="9144000" cy="925761"/>
            <a:chOff x="0" y="1"/>
            <a:chExt cx="9144000" cy="925761"/>
          </a:xfrm>
        </p:grpSpPr>
        <p:sp>
          <p:nvSpPr>
            <p:cNvPr id="5" name="Prostokąt 4"/>
            <p:cNvSpPr/>
            <p:nvPr/>
          </p:nvSpPr>
          <p:spPr>
            <a:xfrm>
              <a:off x="0" y="1"/>
              <a:ext cx="9144000" cy="692696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/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186978" y="171597"/>
              <a:ext cx="792088" cy="754165"/>
              <a:chOff x="251520" y="256559"/>
              <a:chExt cx="792088" cy="754165"/>
            </a:xfrm>
          </p:grpSpPr>
          <p:sp>
            <p:nvSpPr>
              <p:cNvPr id="8" name="Elipsa 7"/>
              <p:cNvSpPr/>
              <p:nvPr/>
            </p:nvSpPr>
            <p:spPr>
              <a:xfrm>
                <a:off x="251520" y="256559"/>
                <a:ext cx="792088" cy="75416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9" name="Picture 3" descr="C:\Users\wms\Documents\pelny_dostep\Geoportal_przekazane mapy\logo_wios\logowi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428" y="287404"/>
                <a:ext cx="727858" cy="666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pole tekstowe 6"/>
            <p:cNvSpPr txBox="1"/>
            <p:nvPr/>
          </p:nvSpPr>
          <p:spPr>
            <a:xfrm>
              <a:off x="1007604" y="249876"/>
              <a:ext cx="7128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 smtClean="0">
                  <a:solidFill>
                    <a:srgbClr val="FF6600"/>
                  </a:solidFill>
                  <a:latin typeface="+mj-lt"/>
                  <a:cs typeface="AngsanaUPC" panose="02020603050405020304" pitchFamily="18" charset="-34"/>
                </a:rPr>
                <a:t>Wojewódzki Inspektorat Ochrony Środowiska w Lublinie</a:t>
              </a:r>
              <a:endParaRPr lang="pl-PL" sz="1400" b="1" dirty="0">
                <a:solidFill>
                  <a:srgbClr val="FF6600"/>
                </a:solidFill>
                <a:latin typeface="+mj-lt"/>
                <a:cs typeface="AngsanaUPC" panose="02020603050405020304" pitchFamily="18" charset="-34"/>
              </a:endParaRPr>
            </a:p>
          </p:txBody>
        </p:sp>
      </p:grpSp>
      <p:sp>
        <p:nvSpPr>
          <p:cNvPr id="2" name="pole tekstowe 1"/>
          <p:cNvSpPr txBox="1"/>
          <p:nvPr/>
        </p:nvSpPr>
        <p:spPr>
          <a:xfrm>
            <a:off x="1187624" y="2764378"/>
            <a:ext cx="5514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smtClean="0">
                <a:solidFill>
                  <a:schemeClr val="accent2">
                    <a:lumMod val="50000"/>
                  </a:schemeClr>
                </a:solidFill>
              </a:rPr>
              <a:t>Dziękuję za uwagę</a:t>
            </a:r>
            <a:endParaRPr lang="pl-PL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843964" y="5949280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solidFill>
                  <a:schemeClr val="accent2">
                    <a:lumMod val="50000"/>
                  </a:schemeClr>
                </a:solidFill>
              </a:rPr>
              <a:t>www.wios.lublin.pl</a:t>
            </a:r>
            <a:endParaRPr lang="pl-PL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815186" y="6309320"/>
            <a:ext cx="2677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>
                <a:solidFill>
                  <a:schemeClr val="accent2">
                    <a:lumMod val="50000"/>
                  </a:schemeClr>
                </a:solidFill>
              </a:rPr>
              <a:t>e-mail: </a:t>
            </a:r>
            <a:r>
              <a:rPr lang="pl-PL" sz="1200" b="1" dirty="0" smtClean="0">
                <a:solidFill>
                  <a:schemeClr val="accent2">
                    <a:lumMod val="50000"/>
                  </a:schemeClr>
                </a:solidFill>
              </a:rPr>
              <a:t>dyrektor@wios.lublin.pl</a:t>
            </a:r>
            <a:endParaRPr lang="pl-PL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i="1" dirty="0" smtClean="0"/>
              <a:t>Naszym celem jest, aby obywatel uzyskał informację na temat stanu środowiska w województwie szybko </a:t>
            </a:r>
            <a:r>
              <a:rPr lang="pl-PL" sz="2000" i="1" dirty="0"/>
              <a:t>i sprawnie, </a:t>
            </a:r>
            <a:br>
              <a:rPr lang="pl-PL" sz="2000" i="1" dirty="0"/>
            </a:br>
            <a:r>
              <a:rPr lang="pl-PL" sz="2000" i="1" dirty="0" smtClean="0"/>
              <a:t>dlatego </a:t>
            </a:r>
            <a:r>
              <a:rPr lang="pl-PL" sz="2000" i="1" dirty="0"/>
              <a:t>zbieramy </a:t>
            </a:r>
            <a:r>
              <a:rPr lang="pl-PL" sz="2000" i="1" dirty="0" smtClean="0"/>
              <a:t>dane, analizujemy, przetwarzamy, </a:t>
            </a:r>
            <a:br>
              <a:rPr lang="pl-PL" sz="2000" i="1" dirty="0" smtClean="0"/>
            </a:br>
            <a:r>
              <a:rPr lang="pl-PL" sz="2000" i="1" dirty="0" smtClean="0"/>
              <a:t>i udostępniamy w różnych formach:</a:t>
            </a:r>
          </a:p>
          <a:p>
            <a:pPr marL="0" indent="0">
              <a:buNone/>
            </a:pPr>
            <a:endParaRPr lang="pl-PL" sz="800" i="1" dirty="0" smtClean="0"/>
          </a:p>
          <a:p>
            <a:r>
              <a:rPr lang="pl-PL" sz="2000" dirty="0"/>
              <a:t>o</a:t>
            </a:r>
            <a:r>
              <a:rPr lang="pl-PL" sz="2000" dirty="0" smtClean="0"/>
              <a:t>ceny,</a:t>
            </a:r>
          </a:p>
          <a:p>
            <a:r>
              <a:rPr lang="pl-PL" sz="2000" dirty="0"/>
              <a:t>p</a:t>
            </a:r>
            <a:r>
              <a:rPr lang="pl-PL" sz="2000" dirty="0" smtClean="0"/>
              <a:t>ublikacje,</a:t>
            </a:r>
          </a:p>
          <a:p>
            <a:r>
              <a:rPr lang="pl-PL" sz="2000" dirty="0"/>
              <a:t>k</a:t>
            </a:r>
            <a:r>
              <a:rPr lang="pl-PL" sz="2000" dirty="0" smtClean="0"/>
              <a:t>omunikaty,</a:t>
            </a:r>
          </a:p>
          <a:p>
            <a:r>
              <a:rPr lang="pl-PL" sz="2000" dirty="0"/>
              <a:t>i</a:t>
            </a:r>
            <a:r>
              <a:rPr lang="pl-PL" sz="2000" dirty="0" smtClean="0"/>
              <a:t>nformacje o stanie środowiska na wniosek,</a:t>
            </a:r>
          </a:p>
          <a:p>
            <a:r>
              <a:rPr lang="pl-PL" sz="2000" dirty="0" smtClean="0"/>
              <a:t>strona internetowa,</a:t>
            </a:r>
          </a:p>
          <a:p>
            <a:r>
              <a:rPr lang="pl-PL" sz="2000" dirty="0"/>
              <a:t>ś</a:t>
            </a:r>
            <a:r>
              <a:rPr lang="pl-PL" sz="2000" dirty="0" smtClean="0"/>
              <a:t>wietlna tablica informująca o bieżącym stanie zanieczyszczenia powietrza,</a:t>
            </a:r>
          </a:p>
          <a:p>
            <a:r>
              <a:rPr lang="pl-PL" sz="2000" dirty="0" err="1"/>
              <a:t>g</a:t>
            </a:r>
            <a:r>
              <a:rPr lang="pl-PL" sz="2000" dirty="0" err="1" smtClean="0"/>
              <a:t>eoportal</a:t>
            </a:r>
            <a:endParaRPr lang="pl-PL" sz="2000" dirty="0"/>
          </a:p>
        </p:txBody>
      </p:sp>
      <p:grpSp>
        <p:nvGrpSpPr>
          <p:cNvPr id="5" name="Grupa 4"/>
          <p:cNvGrpSpPr/>
          <p:nvPr/>
        </p:nvGrpSpPr>
        <p:grpSpPr>
          <a:xfrm>
            <a:off x="0" y="1"/>
            <a:ext cx="9144000" cy="925761"/>
            <a:chOff x="0" y="1"/>
            <a:chExt cx="9144000" cy="925761"/>
          </a:xfrm>
        </p:grpSpPr>
        <p:sp>
          <p:nvSpPr>
            <p:cNvPr id="6" name="Prostokąt 5"/>
            <p:cNvSpPr/>
            <p:nvPr/>
          </p:nvSpPr>
          <p:spPr>
            <a:xfrm>
              <a:off x="0" y="1"/>
              <a:ext cx="9144000" cy="692696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/>
            </a:p>
          </p:txBody>
        </p:sp>
        <p:grpSp>
          <p:nvGrpSpPr>
            <p:cNvPr id="7" name="Grupa 6"/>
            <p:cNvGrpSpPr/>
            <p:nvPr/>
          </p:nvGrpSpPr>
          <p:grpSpPr>
            <a:xfrm>
              <a:off x="186978" y="171597"/>
              <a:ext cx="792088" cy="754165"/>
              <a:chOff x="251520" y="256559"/>
              <a:chExt cx="792088" cy="754165"/>
            </a:xfrm>
          </p:grpSpPr>
          <p:sp>
            <p:nvSpPr>
              <p:cNvPr id="9" name="Elipsa 8"/>
              <p:cNvSpPr/>
              <p:nvPr/>
            </p:nvSpPr>
            <p:spPr>
              <a:xfrm>
                <a:off x="251520" y="256559"/>
                <a:ext cx="792088" cy="75416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10" name="Picture 3" descr="C:\Users\wms\Documents\pelny_dostep\Geoportal_przekazane mapy\logo_wios\logowi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428" y="287404"/>
                <a:ext cx="727858" cy="666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pole tekstowe 7"/>
            <p:cNvSpPr txBox="1"/>
            <p:nvPr/>
          </p:nvSpPr>
          <p:spPr>
            <a:xfrm>
              <a:off x="1259632" y="249837"/>
              <a:ext cx="7128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FF6600"/>
                  </a:solidFill>
                  <a:latin typeface="+mj-lt"/>
                  <a:cs typeface="AngsanaUPC" panose="02020603050405020304" pitchFamily="18" charset="-34"/>
                </a:rPr>
                <a:t>Wojewódzki Inspektorat Ochrony Środowiska w Lublinie</a:t>
              </a:r>
              <a:endParaRPr lang="pl-PL" b="1" dirty="0">
                <a:solidFill>
                  <a:srgbClr val="FF6600"/>
                </a:solidFill>
                <a:latin typeface="+mj-lt"/>
                <a:cs typeface="AngsanaUPC" panose="02020603050405020304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73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30432" y="1"/>
            <a:ext cx="9144000" cy="925761"/>
            <a:chOff x="0" y="1"/>
            <a:chExt cx="9144000" cy="925761"/>
          </a:xfrm>
        </p:grpSpPr>
        <p:sp>
          <p:nvSpPr>
            <p:cNvPr id="5" name="Prostokąt 4"/>
            <p:cNvSpPr/>
            <p:nvPr/>
          </p:nvSpPr>
          <p:spPr>
            <a:xfrm>
              <a:off x="0" y="1"/>
              <a:ext cx="9144000" cy="692696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/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186978" y="171597"/>
              <a:ext cx="792088" cy="754165"/>
              <a:chOff x="251520" y="256559"/>
              <a:chExt cx="792088" cy="754165"/>
            </a:xfrm>
          </p:grpSpPr>
          <p:sp>
            <p:nvSpPr>
              <p:cNvPr id="8" name="Elipsa 7"/>
              <p:cNvSpPr/>
              <p:nvPr/>
            </p:nvSpPr>
            <p:spPr>
              <a:xfrm>
                <a:off x="251520" y="256559"/>
                <a:ext cx="792088" cy="75416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9" name="Picture 3" descr="C:\Users\wms\Documents\pelny_dostep\Geoportal_przekazane mapy\logo_wios\logowi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428" y="287404"/>
                <a:ext cx="727858" cy="666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pole tekstowe 6"/>
            <p:cNvSpPr txBox="1"/>
            <p:nvPr/>
          </p:nvSpPr>
          <p:spPr>
            <a:xfrm>
              <a:off x="1259632" y="249837"/>
              <a:ext cx="7128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008000"/>
                  </a:solidFill>
                  <a:latin typeface="+mj-lt"/>
                  <a:cs typeface="AngsanaUPC" panose="02020603050405020304" pitchFamily="18" charset="-34"/>
                </a:rPr>
                <a:t>Wojewódzki Inspektorat Ochrony Środowiska w Lublinie</a:t>
              </a:r>
              <a:endParaRPr lang="pl-PL" b="1" dirty="0">
                <a:solidFill>
                  <a:srgbClr val="008000"/>
                </a:solidFill>
                <a:latin typeface="+mj-lt"/>
                <a:cs typeface="AngsanaUPC" panose="02020603050405020304" pitchFamily="18" charset="-34"/>
              </a:endParaRPr>
            </a:p>
          </p:txBody>
        </p:sp>
      </p:grpSp>
      <p:sp>
        <p:nvSpPr>
          <p:cNvPr id="23" name="pole tekstowe 22"/>
          <p:cNvSpPr txBox="1"/>
          <p:nvPr/>
        </p:nvSpPr>
        <p:spPr>
          <a:xfrm>
            <a:off x="2771800" y="3528070"/>
            <a:ext cx="3443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srgbClr val="008000"/>
                </a:solidFill>
              </a:rPr>
              <a:t>Proces powstawania informacji </a:t>
            </a:r>
          </a:p>
          <a:p>
            <a:r>
              <a:rPr lang="pl-PL" sz="1400" b="1" dirty="0" smtClean="0">
                <a:solidFill>
                  <a:srgbClr val="008000"/>
                </a:solidFill>
              </a:rPr>
              <a:t>w ramach monitoringu środowiska</a:t>
            </a:r>
            <a:endParaRPr lang="pl-PL" sz="1400" b="1" dirty="0">
              <a:solidFill>
                <a:srgbClr val="008000"/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612247" y="1124744"/>
            <a:ext cx="7560153" cy="5256584"/>
            <a:chOff x="612247" y="1124744"/>
            <a:chExt cx="7560153" cy="5256584"/>
          </a:xfrm>
        </p:grpSpPr>
        <p:graphicFrame>
          <p:nvGraphicFramePr>
            <p:cNvPr id="36" name="Diagram 35"/>
            <p:cNvGraphicFramePr/>
            <p:nvPr>
              <p:extLst>
                <p:ext uri="{D42A27DB-BD31-4B8C-83A1-F6EECF244321}">
                  <p14:modId xmlns:p14="http://schemas.microsoft.com/office/powerpoint/2010/main" val="967380868"/>
                </p:ext>
              </p:extLst>
            </p:nvPr>
          </p:nvGraphicFramePr>
          <p:xfrm>
            <a:off x="612247" y="1124744"/>
            <a:ext cx="7560153" cy="52565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8" name="Prostokąt 37"/>
            <p:cNvSpPr/>
            <p:nvPr/>
          </p:nvSpPr>
          <p:spPr>
            <a:xfrm>
              <a:off x="1763688" y="1413598"/>
              <a:ext cx="1512168" cy="936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2813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620888"/>
          </a:xfrm>
        </p:spPr>
        <p:txBody>
          <a:bodyPr/>
          <a:lstStyle/>
          <a:p>
            <a:r>
              <a:rPr lang="pl-PL" dirty="0" smtClean="0"/>
              <a:t>Najnowsza </a:t>
            </a:r>
            <a:r>
              <a:rPr lang="pl-PL" sz="2000" dirty="0" smtClean="0"/>
              <a:t>publikacja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sz="1600" dirty="0" smtClean="0"/>
              <a:t>(wydanie z września 2015 r.)</a:t>
            </a:r>
            <a:endParaRPr lang="pl-PL" sz="1600" dirty="0"/>
          </a:p>
        </p:txBody>
      </p:sp>
      <p:grpSp>
        <p:nvGrpSpPr>
          <p:cNvPr id="5" name="Grupa 4"/>
          <p:cNvGrpSpPr/>
          <p:nvPr/>
        </p:nvGrpSpPr>
        <p:grpSpPr>
          <a:xfrm>
            <a:off x="0" y="1"/>
            <a:ext cx="9144000" cy="925761"/>
            <a:chOff x="0" y="1"/>
            <a:chExt cx="9144000" cy="925761"/>
          </a:xfrm>
        </p:grpSpPr>
        <p:sp>
          <p:nvSpPr>
            <p:cNvPr id="6" name="Prostokąt 5"/>
            <p:cNvSpPr/>
            <p:nvPr/>
          </p:nvSpPr>
          <p:spPr>
            <a:xfrm>
              <a:off x="0" y="1"/>
              <a:ext cx="9144000" cy="692696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/>
            </a:p>
          </p:txBody>
        </p:sp>
        <p:grpSp>
          <p:nvGrpSpPr>
            <p:cNvPr id="7" name="Grupa 6"/>
            <p:cNvGrpSpPr/>
            <p:nvPr/>
          </p:nvGrpSpPr>
          <p:grpSpPr>
            <a:xfrm>
              <a:off x="186978" y="171597"/>
              <a:ext cx="792088" cy="754165"/>
              <a:chOff x="251520" y="256559"/>
              <a:chExt cx="792088" cy="754165"/>
            </a:xfrm>
          </p:grpSpPr>
          <p:sp>
            <p:nvSpPr>
              <p:cNvPr id="9" name="Elipsa 8"/>
              <p:cNvSpPr/>
              <p:nvPr/>
            </p:nvSpPr>
            <p:spPr>
              <a:xfrm>
                <a:off x="251520" y="256559"/>
                <a:ext cx="792088" cy="75416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10" name="Picture 3" descr="C:\Users\wms\Documents\pelny_dostep\Geoportal_przekazane mapy\logo_wios\logowi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428" y="287404"/>
                <a:ext cx="727858" cy="666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pole tekstowe 7"/>
            <p:cNvSpPr txBox="1"/>
            <p:nvPr/>
          </p:nvSpPr>
          <p:spPr>
            <a:xfrm>
              <a:off x="1259632" y="249837"/>
              <a:ext cx="7128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FF6600"/>
                  </a:solidFill>
                  <a:latin typeface="+mj-lt"/>
                  <a:cs typeface="AngsanaUPC" panose="02020603050405020304" pitchFamily="18" charset="-34"/>
                </a:rPr>
                <a:t>Wojewódzki Inspektorat Ochrony Środowiska w Lublinie</a:t>
              </a:r>
              <a:endParaRPr lang="pl-PL" b="1" dirty="0">
                <a:solidFill>
                  <a:srgbClr val="FF6600"/>
                </a:solidFill>
                <a:latin typeface="+mj-lt"/>
                <a:cs typeface="AngsanaUPC" panose="02020603050405020304" pitchFamily="18" charset="-34"/>
              </a:endParaRPr>
            </a:p>
          </p:txBody>
        </p:sp>
      </p:grpSp>
      <p:sp>
        <p:nvSpPr>
          <p:cNvPr id="11" name="pole tekstowe 10"/>
          <p:cNvSpPr txBox="1"/>
          <p:nvPr/>
        </p:nvSpPr>
        <p:spPr>
          <a:xfrm>
            <a:off x="1043608" y="3526793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www.wios.lublin.pl</a:t>
            </a:r>
            <a:endParaRPr lang="pl-PL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4292136" cy="560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0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52736"/>
            <a:ext cx="4792201" cy="543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5496" y="1412776"/>
            <a:ext cx="4288383" cy="2972944"/>
          </a:xfrm>
        </p:spPr>
        <p:txBody>
          <a:bodyPr>
            <a:normAutofit/>
          </a:bodyPr>
          <a:lstStyle/>
          <a:p>
            <a:endParaRPr lang="pl-PL" sz="1600" dirty="0" smtClean="0"/>
          </a:p>
          <a:p>
            <a:endParaRPr lang="pl-PL" sz="1600" dirty="0" smtClean="0"/>
          </a:p>
          <a:p>
            <a:r>
              <a:rPr lang="pl-PL" sz="1600" dirty="0" smtClean="0"/>
              <a:t>Większość map zawartych w rocznych Raportach o stanie środowiska </a:t>
            </a:r>
            <a:br>
              <a:rPr lang="pl-PL" sz="1600" dirty="0" smtClean="0"/>
            </a:br>
            <a:r>
              <a:rPr lang="pl-PL" sz="1600" dirty="0" smtClean="0"/>
              <a:t>w województwie lubelskim 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 smtClean="0"/>
              <a:t>udostępniana jest na </a:t>
            </a:r>
            <a:br>
              <a:rPr lang="pl-PL" sz="1600" dirty="0" smtClean="0"/>
            </a:br>
            <a:r>
              <a:rPr lang="pl-PL" sz="1600" dirty="0" smtClean="0"/>
              <a:t>stronie </a:t>
            </a:r>
            <a:r>
              <a:rPr lang="pl-PL" sz="1600" dirty="0" err="1" smtClean="0"/>
              <a:t>geoportalu</a:t>
            </a:r>
            <a:r>
              <a:rPr lang="pl-PL" sz="1600" dirty="0" smtClean="0"/>
              <a:t/>
            </a:r>
            <a:br>
              <a:rPr lang="pl-PL" sz="1600" dirty="0" smtClean="0"/>
            </a:br>
            <a:endParaRPr lang="pl-PL" sz="1600" dirty="0" smtClean="0"/>
          </a:p>
        </p:txBody>
      </p:sp>
      <p:grpSp>
        <p:nvGrpSpPr>
          <p:cNvPr id="5" name="Grupa 4"/>
          <p:cNvGrpSpPr/>
          <p:nvPr/>
        </p:nvGrpSpPr>
        <p:grpSpPr>
          <a:xfrm>
            <a:off x="0" y="1"/>
            <a:ext cx="9144000" cy="925761"/>
            <a:chOff x="0" y="1"/>
            <a:chExt cx="9144000" cy="925761"/>
          </a:xfrm>
        </p:grpSpPr>
        <p:sp>
          <p:nvSpPr>
            <p:cNvPr id="6" name="Prostokąt 5"/>
            <p:cNvSpPr/>
            <p:nvPr/>
          </p:nvSpPr>
          <p:spPr>
            <a:xfrm>
              <a:off x="0" y="1"/>
              <a:ext cx="9144000" cy="692696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/>
            </a:p>
          </p:txBody>
        </p:sp>
        <p:grpSp>
          <p:nvGrpSpPr>
            <p:cNvPr id="7" name="Grupa 6"/>
            <p:cNvGrpSpPr/>
            <p:nvPr/>
          </p:nvGrpSpPr>
          <p:grpSpPr>
            <a:xfrm>
              <a:off x="186978" y="171597"/>
              <a:ext cx="792088" cy="754165"/>
              <a:chOff x="251520" y="256559"/>
              <a:chExt cx="792088" cy="754165"/>
            </a:xfrm>
          </p:grpSpPr>
          <p:sp>
            <p:nvSpPr>
              <p:cNvPr id="9" name="Elipsa 8"/>
              <p:cNvSpPr/>
              <p:nvPr/>
            </p:nvSpPr>
            <p:spPr>
              <a:xfrm>
                <a:off x="251520" y="256559"/>
                <a:ext cx="792088" cy="75416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10" name="Picture 3" descr="C:\Users\wms\Documents\pelny_dostep\Geoportal_przekazane mapy\logo_wios\logowio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428" y="287404"/>
                <a:ext cx="727858" cy="666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pole tekstowe 7"/>
            <p:cNvSpPr txBox="1"/>
            <p:nvPr/>
          </p:nvSpPr>
          <p:spPr>
            <a:xfrm>
              <a:off x="1259632" y="249837"/>
              <a:ext cx="7128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FF6600"/>
                  </a:solidFill>
                  <a:latin typeface="+mj-lt"/>
                  <a:cs typeface="AngsanaUPC" panose="02020603050405020304" pitchFamily="18" charset="-34"/>
                </a:rPr>
                <a:t>Wojewódzki Inspektorat Ochrony Środowiska w Lublinie</a:t>
              </a:r>
              <a:endParaRPr lang="pl-PL" b="1" dirty="0">
                <a:solidFill>
                  <a:srgbClr val="FF6600"/>
                </a:solidFill>
                <a:latin typeface="+mj-lt"/>
                <a:cs typeface="AngsanaUPC" panose="02020603050405020304" pitchFamily="18" charset="-34"/>
              </a:endParaRPr>
            </a:p>
          </p:txBody>
        </p:sp>
      </p:grpSp>
      <p:sp>
        <p:nvSpPr>
          <p:cNvPr id="12" name="Prostokąt 11"/>
          <p:cNvSpPr/>
          <p:nvPr/>
        </p:nvSpPr>
        <p:spPr>
          <a:xfrm>
            <a:off x="221801" y="4653136"/>
            <a:ext cx="3616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FF6600"/>
                </a:solidFill>
              </a:rPr>
              <a:t>http://hosting.gis-expert.pl/wios/</a:t>
            </a:r>
          </a:p>
        </p:txBody>
      </p:sp>
    </p:spTree>
    <p:extLst>
      <p:ext uri="{BB962C8B-B14F-4D97-AF65-F5344CB8AC3E}">
        <p14:creationId xmlns:p14="http://schemas.microsoft.com/office/powerpoint/2010/main" val="256469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0" y="1"/>
            <a:ext cx="9144000" cy="925761"/>
            <a:chOff x="0" y="1"/>
            <a:chExt cx="9144000" cy="925761"/>
          </a:xfrm>
        </p:grpSpPr>
        <p:sp>
          <p:nvSpPr>
            <p:cNvPr id="6" name="Prostokąt 5"/>
            <p:cNvSpPr/>
            <p:nvPr/>
          </p:nvSpPr>
          <p:spPr>
            <a:xfrm>
              <a:off x="0" y="1"/>
              <a:ext cx="9144000" cy="692696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/>
            </a:p>
          </p:txBody>
        </p:sp>
        <p:grpSp>
          <p:nvGrpSpPr>
            <p:cNvPr id="7" name="Grupa 6"/>
            <p:cNvGrpSpPr/>
            <p:nvPr/>
          </p:nvGrpSpPr>
          <p:grpSpPr>
            <a:xfrm>
              <a:off x="186978" y="171597"/>
              <a:ext cx="792088" cy="754165"/>
              <a:chOff x="251520" y="256559"/>
              <a:chExt cx="792088" cy="754165"/>
            </a:xfrm>
          </p:grpSpPr>
          <p:sp>
            <p:nvSpPr>
              <p:cNvPr id="9" name="Elipsa 8"/>
              <p:cNvSpPr/>
              <p:nvPr/>
            </p:nvSpPr>
            <p:spPr>
              <a:xfrm>
                <a:off x="251520" y="256559"/>
                <a:ext cx="792088" cy="75416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10" name="Picture 3" descr="C:\Users\wms\Documents\pelny_dostep\Geoportal_przekazane mapy\logo_wios\logowio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428" y="287404"/>
                <a:ext cx="727858" cy="666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pole tekstowe 7"/>
            <p:cNvSpPr txBox="1"/>
            <p:nvPr/>
          </p:nvSpPr>
          <p:spPr>
            <a:xfrm>
              <a:off x="1259632" y="249837"/>
              <a:ext cx="7128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FF6600"/>
                  </a:solidFill>
                  <a:latin typeface="+mj-lt"/>
                  <a:cs typeface="AngsanaUPC" panose="02020603050405020304" pitchFamily="18" charset="-34"/>
                </a:rPr>
                <a:t>Wojewódzki Inspektorat Ochrony Środowiska w Lublinie</a:t>
              </a:r>
              <a:endParaRPr lang="pl-PL" b="1" dirty="0">
                <a:solidFill>
                  <a:srgbClr val="FF6600"/>
                </a:solidFill>
                <a:latin typeface="+mj-lt"/>
                <a:cs typeface="AngsanaUPC" panose="02020603050405020304" pitchFamily="18" charset="-34"/>
              </a:endParaRPr>
            </a:p>
          </p:txBody>
        </p:sp>
      </p:grpSp>
      <p:sp>
        <p:nvSpPr>
          <p:cNvPr id="12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382850" cy="1872208"/>
          </a:xfrm>
        </p:spPr>
        <p:txBody>
          <a:bodyPr>
            <a:noAutofit/>
          </a:bodyPr>
          <a:lstStyle/>
          <a:p>
            <a:r>
              <a:rPr lang="pl-PL" sz="1600" dirty="0" smtClean="0"/>
              <a:t>Tworzymy  mapy tematyczne,  aktualizujemy w cyklu rocznym  i  udostępniamy  na </a:t>
            </a:r>
            <a:r>
              <a:rPr lang="pl-PL" sz="1600" dirty="0" err="1" smtClean="0"/>
              <a:t>geoportalu</a:t>
            </a:r>
            <a:r>
              <a:rPr lang="pl-PL" sz="1600" dirty="0" smtClean="0"/>
              <a:t> </a:t>
            </a:r>
            <a:r>
              <a:rPr lang="pl-PL" sz="1600" dirty="0"/>
              <a:t>za pomocą </a:t>
            </a:r>
            <a:r>
              <a:rPr lang="pl-PL" sz="1600" dirty="0" smtClean="0"/>
              <a:t>usług sieciowych </a:t>
            </a:r>
            <a:br>
              <a:rPr lang="pl-PL" sz="1600" dirty="0" smtClean="0"/>
            </a:br>
            <a:endParaRPr lang="pl-PL" sz="1600" dirty="0"/>
          </a:p>
          <a:p>
            <a:pPr algn="just"/>
            <a:r>
              <a:rPr lang="pl-PL" sz="1600" dirty="0" smtClean="0"/>
              <a:t>Prezentowane dane są ujęte </a:t>
            </a:r>
            <a:r>
              <a:rPr lang="pl-PL" sz="1600" dirty="0"/>
              <a:t>w </a:t>
            </a:r>
            <a:r>
              <a:rPr lang="pl-PL" sz="1600" dirty="0" smtClean="0"/>
              <a:t>ustawie </a:t>
            </a:r>
            <a:r>
              <a:rPr lang="pl-PL" sz="1600" dirty="0"/>
              <a:t>z dnia 4 marca 2010 r. </a:t>
            </a:r>
            <a:r>
              <a:rPr lang="pl-PL" sz="1600" i="1" dirty="0"/>
              <a:t>o infrastrukturze informacji </a:t>
            </a:r>
            <a:r>
              <a:rPr lang="pl-PL" sz="1600" i="1" dirty="0" smtClean="0"/>
              <a:t>przestrzennej </a:t>
            </a:r>
            <a:r>
              <a:rPr lang="pl-PL" sz="1400" dirty="0" smtClean="0"/>
              <a:t>(</a:t>
            </a:r>
            <a:r>
              <a:rPr lang="nn-NO" sz="1400" dirty="0" smtClean="0"/>
              <a:t>Dz.U</a:t>
            </a:r>
            <a:r>
              <a:rPr lang="nn-NO" sz="1400" dirty="0"/>
              <a:t>. 2010 nr 76 poz. </a:t>
            </a:r>
            <a:r>
              <a:rPr lang="nn-NO" sz="1400" dirty="0" smtClean="0"/>
              <a:t>489</a:t>
            </a:r>
            <a:r>
              <a:rPr lang="pl-PL" sz="1400" dirty="0" smtClean="0"/>
              <a:t>) </a:t>
            </a:r>
            <a:r>
              <a:rPr lang="pl-PL" sz="1600" dirty="0" smtClean="0"/>
              <a:t>w</a:t>
            </a:r>
            <a:r>
              <a:rPr lang="pl-PL" sz="1600" dirty="0"/>
              <a:t> trzeciej grupie tematycznej </a:t>
            </a:r>
            <a:r>
              <a:rPr lang="pl-PL" sz="1600" dirty="0" smtClean="0"/>
              <a:t>określonej </a:t>
            </a:r>
            <a:r>
              <a:rPr lang="pl-PL" sz="1600" dirty="0"/>
              <a:t>jako: </a:t>
            </a:r>
            <a:endParaRPr lang="pl-PL" sz="1600" dirty="0" smtClean="0"/>
          </a:p>
          <a:p>
            <a:pPr marL="0" indent="0" algn="just">
              <a:buNone/>
            </a:pPr>
            <a:endParaRPr lang="pl-PL" sz="1600" dirty="0" smtClean="0"/>
          </a:p>
        </p:txBody>
      </p:sp>
      <p:sp>
        <p:nvSpPr>
          <p:cNvPr id="2" name="Prostokąt 1"/>
          <p:cNvSpPr/>
          <p:nvPr/>
        </p:nvSpPr>
        <p:spPr>
          <a:xfrm>
            <a:off x="834448" y="3789040"/>
            <a:ext cx="71287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500" i="1" dirty="0"/>
              <a:t>„urządzenia do monitorowania środowiska, rozumiane jako lokalizacja i funkcjonowanie urządzeń do monitorowania środowiska i punktów pomiarowo-kontrolnych do obserwacji i pomiarów emisji, stanu zasobów środowiska i innych parametrów ekosystemu w szczególności różnorodności biologicznej, warunków ekologicznych wegetacji” </a:t>
            </a:r>
            <a:r>
              <a:rPr lang="pl-PL" sz="1400" dirty="0"/>
              <a:t>(rozdział 3 punkt 7 załącznika do ustawy)</a:t>
            </a:r>
          </a:p>
        </p:txBody>
      </p:sp>
    </p:spTree>
    <p:extLst>
      <p:ext uri="{BB962C8B-B14F-4D97-AF65-F5344CB8AC3E}">
        <p14:creationId xmlns:p14="http://schemas.microsoft.com/office/powerpoint/2010/main" val="38487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2835</TotalTime>
  <Words>3688</Words>
  <Application>Microsoft Office PowerPoint</Application>
  <PresentationFormat>Pokaz na ekranie (4:3)</PresentationFormat>
  <Paragraphs>595</Paragraphs>
  <Slides>47</Slides>
  <Notes>5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47</vt:i4>
      </vt:variant>
    </vt:vector>
  </HeadingPairs>
  <TitlesOfParts>
    <vt:vector size="49" baseType="lpstr">
      <vt:lpstr>Wykusz</vt:lpstr>
      <vt:lpstr>Wykres programu Microsoft Excel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Wydział Inspekcji WIOŚ Lublin</vt:lpstr>
      <vt:lpstr>Zakres kompetencji IOŚ – najważniejsze ustawy</vt:lpstr>
      <vt:lpstr>Zakres kompetencji IOŚ – najważniejsze ustawy</vt:lpstr>
      <vt:lpstr>Podsumowanie 2015 r.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.</dc:creator>
  <cp:lastModifiedBy>.</cp:lastModifiedBy>
  <cp:revision>218</cp:revision>
  <dcterms:created xsi:type="dcterms:W3CDTF">2015-08-06T07:37:55Z</dcterms:created>
  <dcterms:modified xsi:type="dcterms:W3CDTF">2016-05-10T06:47:25Z</dcterms:modified>
</cp:coreProperties>
</file>